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29" r:id="rId3"/>
    <p:sldId id="330" r:id="rId4"/>
    <p:sldId id="275" r:id="rId5"/>
    <p:sldId id="259" r:id="rId6"/>
    <p:sldId id="264" r:id="rId7"/>
    <p:sldId id="302" r:id="rId8"/>
    <p:sldId id="260" r:id="rId9"/>
    <p:sldId id="303" r:id="rId10"/>
    <p:sldId id="261" r:id="rId11"/>
    <p:sldId id="304" r:id="rId12"/>
    <p:sldId id="262" r:id="rId13"/>
    <p:sldId id="305" r:id="rId14"/>
    <p:sldId id="266" r:id="rId15"/>
    <p:sldId id="268" r:id="rId16"/>
    <p:sldId id="269" r:id="rId17"/>
    <p:sldId id="272" r:id="rId18"/>
    <p:sldId id="273" r:id="rId19"/>
    <p:sldId id="267" r:id="rId20"/>
    <p:sldId id="299" r:id="rId21"/>
    <p:sldId id="276" r:id="rId22"/>
    <p:sldId id="278" r:id="rId23"/>
    <p:sldId id="277" r:id="rId24"/>
    <p:sldId id="279" r:id="rId25"/>
    <p:sldId id="280" r:id="rId26"/>
    <p:sldId id="281" r:id="rId27"/>
    <p:sldId id="306" r:id="rId28"/>
    <p:sldId id="307" r:id="rId29"/>
    <p:sldId id="310" r:id="rId30"/>
    <p:sldId id="282" r:id="rId31"/>
    <p:sldId id="283" r:id="rId32"/>
    <p:sldId id="284" r:id="rId33"/>
    <p:sldId id="311" r:id="rId34"/>
    <p:sldId id="285" r:id="rId35"/>
    <p:sldId id="286" r:id="rId36"/>
    <p:sldId id="312" r:id="rId37"/>
    <p:sldId id="289" r:id="rId38"/>
    <p:sldId id="290" r:id="rId39"/>
    <p:sldId id="308" r:id="rId40"/>
    <p:sldId id="293" r:id="rId41"/>
    <p:sldId id="313" r:id="rId42"/>
    <p:sldId id="314" r:id="rId43"/>
    <p:sldId id="296" r:id="rId44"/>
    <p:sldId id="297" r:id="rId45"/>
    <p:sldId id="298" r:id="rId46"/>
    <p:sldId id="315" r:id="rId47"/>
    <p:sldId id="263" r:id="rId48"/>
    <p:sldId id="265" r:id="rId49"/>
    <p:sldId id="316" r:id="rId50"/>
    <p:sldId id="317" r:id="rId51"/>
    <p:sldId id="318" r:id="rId52"/>
    <p:sldId id="319" r:id="rId53"/>
    <p:sldId id="320" r:id="rId54"/>
    <p:sldId id="350" r:id="rId55"/>
    <p:sldId id="349" r:id="rId56"/>
    <p:sldId id="321" r:id="rId57"/>
    <p:sldId id="332" r:id="rId58"/>
    <p:sldId id="333" r:id="rId59"/>
    <p:sldId id="334" r:id="rId60"/>
    <p:sldId id="336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23" r:id="rId72"/>
    <p:sldId id="324" r:id="rId73"/>
    <p:sldId id="325" r:id="rId74"/>
    <p:sldId id="326" r:id="rId75"/>
    <p:sldId id="327" r:id="rId76"/>
    <p:sldId id="328" r:id="rId77"/>
    <p:sldId id="354" r:id="rId78"/>
    <p:sldId id="348" r:id="rId79"/>
    <p:sldId id="351" r:id="rId80"/>
    <p:sldId id="352" r:id="rId81"/>
    <p:sldId id="353" r:id="rId82"/>
    <p:sldId id="355" r:id="rId83"/>
    <p:sldId id="356" r:id="rId84"/>
  </p:sldIdLst>
  <p:sldSz cx="12192000" cy="6858000"/>
  <p:notesSz cx="6858000" cy="9144000"/>
  <p:defaultTextStyle>
    <a:defPPr>
      <a:defRPr lang="ru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405"/>
  </p:normalViewPr>
  <p:slideViewPr>
    <p:cSldViewPr snapToGrid="0">
      <p:cViewPr varScale="1">
        <p:scale>
          <a:sx n="111" d="100"/>
          <a:sy n="111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C6D5EF-541F-F644-003C-FBD6EEF5B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A001E0-B2B5-A1BF-4BC4-C54E40624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9E8C0B-2B01-57EA-C388-2F072E23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6EFFDD-3AA2-1539-B9B9-32668A1E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80EEB2-4ADE-E3EC-447B-439BE564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216153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F009B-4D27-0DB3-5880-EFBD3062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13458E-7A9D-732D-3298-E7AE0B924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C32133-71CE-24DC-1FF7-7F0A4C76E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1C36FB-2C09-9FF6-5DF7-91376CB7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247FDB-64F1-152A-EA61-8C9EB271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78747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1A68FCB-E543-3343-B431-E6D9E72444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A06E054-4148-6B7E-F4A4-267A09FD1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5ADCC9-93EB-FB8E-BD0D-87F1230D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8AD966-ECA2-06DC-BF33-17B16A38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FF1C91-956F-CBA0-8347-CE0CBFB2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923308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D0535-D3EE-203A-A38F-EDB3324E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56357-E6B0-B640-D79A-662619D79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915293-D242-9F41-6A4B-3CA39016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F2BCA4-09AB-A328-F8E3-221E7078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F33AA6-9388-C882-6DAA-E8373225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202429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A56967-2C49-C250-0278-9D34E545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67267C-4215-4E9B-E0B3-545E009C7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065E4E-FD14-8F66-8C25-E9A74A4C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B3FD99-C22E-1A11-0F74-1B6D205D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47BC84-1B45-B74B-9F02-9C43BA5D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519064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B37EC-6C5E-79A8-D897-4754C347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A8061-52E2-AE8F-5510-55390F2CF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7EEFBB-AD16-B609-8A4C-8F60F666A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C27115-53CF-1C66-47C4-1B0B9E2A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CD45AE-9942-5484-903F-C195261B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4CCB38-BE6C-7F2A-463A-7A92EBDA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239731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B36B17-C867-5653-3445-1D278EB78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FE9F5B-9834-F995-B7E2-226E63ACE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A3B8D8-4DBF-1F0C-72E4-0C4DA9489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220142D-6403-39FE-61EB-47B50F728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A89AD69-4468-43CB-1AE0-FF2E73187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11506C-7EB2-1639-1A14-7C6C148F5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E70F1A-F4E4-F529-7C88-4434FAD1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4650E4-EF00-392A-6E00-CFC072F1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759979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95BF3-D202-7C2C-1FDC-528566142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D1BEF08-B9CC-87D9-F1CC-ECE352FB3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F639CBB-4ACB-BAB3-0C8A-D0436BFA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12EAF2A-22C8-66A8-4D05-40775A18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49514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EF4A80F-9884-2D61-1A96-C5E95B08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B323288-D926-32BD-8EA8-42318BAF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080947-0545-63A9-2016-E62C3B8D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45116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D34F67-62AA-25BD-4ECB-FC3F891E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D6566C-8EC0-8F4E-841A-905C1469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588556-A717-0A0F-64A9-9FCE7E2A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DA6BD1-8A79-F9C0-6AD5-4CB3D2CB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BF6380-1251-0125-E41C-021DB478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35A015-A227-C409-D998-FE944639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3248950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F4493A-C337-3386-33B8-7CDA8868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0EF0BBD-3620-0C6B-5C3F-409E19CD7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B87436-766A-03E1-5046-2239F9B3F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FA2C35-3A8C-FB8B-12A3-8AE3FDEA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1A5B86-B024-9563-B5F2-1A401B7C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19E744-A4FA-CE8E-A2F5-853593C3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95728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EE77CB-7116-424E-C950-9035BBCE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B702CB-E382-93D2-3ABA-896922D0B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91A2B-9C3C-69DA-520E-ADA314A69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5BFFA-1B21-E042-97EF-B57360817561}" type="datetimeFigureOut">
              <a:rPr lang="ru-DE" smtClean="0"/>
              <a:t>4/7/25</a:t>
            </a:fld>
            <a:endParaRPr lang="ru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C6A6C8-0A7E-B6E9-05C9-BFF25DE17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EFD940-3383-8178-D948-95821A92D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5CE90-45A4-EF42-BC44-B01939C4F8B9}" type="slidenum">
              <a:rPr lang="ru-DE" smtClean="0"/>
              <a:t>‹#›</a:t>
            </a:fld>
            <a:endParaRPr lang="ru-DE"/>
          </a:p>
        </p:txBody>
      </p:sp>
    </p:spTree>
    <p:extLst>
      <p:ext uri="{BB962C8B-B14F-4D97-AF65-F5344CB8AC3E}">
        <p14:creationId xmlns:p14="http://schemas.microsoft.com/office/powerpoint/2010/main" val="1505172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.trainindata.com/precision-recall-curve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.trainindata.com/precision-recall-curve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4.0637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4.06375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2103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1612.0210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silberman/datasets/nyu_depth_v2.html" TargetMode="External"/><Relationship Id="rId2" Type="http://schemas.openxmlformats.org/officeDocument/2006/relationships/hyperlink" Target="https://www2.eecs.berkeley.edu/Research/Projects/CS/vision/grouping/resources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8.0398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8.03981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1608.0398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10.04026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1710.0402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xiv.org/abs/1710.04026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cs.yorku.ca/~kamel/sidd/" TargetMode="External"/><Relationship Id="rId2" Type="http://schemas.openxmlformats.org/officeDocument/2006/relationships/hyperlink" Target="https://data.vision.ee.ethz.ch/cvl/DIV2K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1.0009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1501.0009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1501.00092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eugenesiow/Set5" TargetMode="External"/><Relationship Id="rId2" Type="http://schemas.openxmlformats.org/officeDocument/2006/relationships/hyperlink" Target="https://data.vision.ee.ethz.ch/cvl/DIV2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atasets/eugenesiow/Urban100" TargetMode="External"/><Relationship Id="rId4" Type="http://schemas.openxmlformats.org/officeDocument/2006/relationships/hyperlink" Target="https://huggingface.co/datasets/eugenesiow/Set14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seledets/dl2024/8d739d06892c9cc71f198c1c478d51b4a6801866/lectures/lecture-4/semantic-seg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rxiv.org/abs/1411.403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6.00915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abs/1606.0091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yscapes-dataset.com/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ups.csail.mit.edu/vision/datasets/ADE20K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1497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311.252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4.08083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abs/1506.01497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abs/1506.02640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4.02767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4.10934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raw.githubusercontent.com/oseledets/dl2024/8d739d06892c9cc71f198c1c478d51b4a6801866/lectures/lecture-4/instance.png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xiv.org/abs/1703.0687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4.02689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abs/1904.0268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visdataset.org/" TargetMode="External"/><Relationship Id="rId2" Type="http://schemas.openxmlformats.org/officeDocument/2006/relationships/hyperlink" Target="https://cocodataset.org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901.0244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1.03784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rxiv.org/abs/1901.03784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illary.com/dataset/vistas" TargetMode="External"/><Relationship Id="rId2" Type="http://schemas.openxmlformats.org/officeDocument/2006/relationships/hyperlink" Target="https://cocodataset.org/#panoptic-201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B33E3-7608-2802-5871-5108D1269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DE" dirty="0"/>
              <a:t>Deep Learning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CFD630-56B8-67E5-4969-71CD397475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DE" dirty="0"/>
              <a:t>3. Computer Vision Tasks</a:t>
            </a:r>
          </a:p>
          <a:p>
            <a:r>
              <a:rPr lang="ru-DE" dirty="0"/>
              <a:t>Term 4, 2025</a:t>
            </a:r>
          </a:p>
          <a:p>
            <a:r>
              <a:rPr lang="ru-DE" dirty="0"/>
              <a:t>Skoltech</a:t>
            </a:r>
          </a:p>
        </p:txBody>
      </p:sp>
    </p:spTree>
    <p:extLst>
      <p:ext uri="{BB962C8B-B14F-4D97-AF65-F5344CB8AC3E}">
        <p14:creationId xmlns:p14="http://schemas.microsoft.com/office/powerpoint/2010/main" val="1408343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54D9-7D0C-9447-67E8-EA6D960A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A5CD8-68FE-CC43-80F3-93876453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Recall (R):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positive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actual</a:t>
            </a:r>
            <a:r>
              <a:rPr lang="de-DE" dirty="0"/>
              <a:t> positive </a:t>
            </a:r>
            <a:r>
              <a:rPr lang="de-DE" dirty="0" err="1"/>
              <a:t>instances</a:t>
            </a:r>
            <a:endParaRPr lang="de-DE" dirty="0"/>
          </a:p>
          <a:p>
            <a:pPr lvl="1"/>
            <a:r>
              <a:rPr lang="de-DE" dirty="0"/>
              <a:t>R = TP / (TP + FN)</a:t>
            </a:r>
          </a:p>
          <a:p>
            <a:pPr lvl="1"/>
            <a:r>
              <a:rPr lang="de-DE" dirty="0"/>
              <a:t>R@K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guess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K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  <a:p>
            <a:pPr lvl="1"/>
            <a:r>
              <a:rPr lang="de-DE" dirty="0"/>
              <a:t>Minimum </a:t>
            </a:r>
            <a:r>
              <a:rPr lang="de-DE" dirty="0" err="1"/>
              <a:t>is</a:t>
            </a:r>
            <a:r>
              <a:rPr lang="de-DE" dirty="0"/>
              <a:t> 0</a:t>
            </a:r>
          </a:p>
          <a:p>
            <a:pPr lvl="1"/>
            <a:r>
              <a:rPr lang="de-DE" dirty="0"/>
              <a:t>Maximum </a:t>
            </a:r>
            <a:r>
              <a:rPr lang="de-DE" dirty="0" err="1"/>
              <a:t>is</a:t>
            </a:r>
            <a:r>
              <a:rPr lang="de-DE" dirty="0"/>
              <a:t> 1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better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9D1BAFB-D24B-25A6-FFC7-D0D665B4835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064443"/>
          <a:ext cx="8127999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31730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0818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110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6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2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76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41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54D9-7D0C-9447-67E8-EA6D960A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A5CD8-68FE-CC43-80F3-93876453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Recall (R):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positive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actual</a:t>
            </a:r>
            <a:r>
              <a:rPr lang="de-DE" dirty="0"/>
              <a:t> positive </a:t>
            </a:r>
            <a:r>
              <a:rPr lang="de-DE" dirty="0" err="1"/>
              <a:t>instances</a:t>
            </a:r>
            <a:endParaRPr lang="de-DE" dirty="0"/>
          </a:p>
          <a:p>
            <a:pPr lvl="1"/>
            <a:r>
              <a:rPr lang="de-DE" dirty="0"/>
              <a:t>R = TP / (TP + FN)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100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in an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70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TP = 70 (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FN = 30 (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R = 70 / (70 + 30) = 0.7 </a:t>
            </a:r>
            <a:r>
              <a:rPr lang="de-DE" dirty="0" err="1"/>
              <a:t>or</a:t>
            </a:r>
            <a:r>
              <a:rPr lang="de-DE" dirty="0"/>
              <a:t> 70%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9D1BAFB-D24B-25A6-FFC7-D0D665B4835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064443"/>
          <a:ext cx="8127999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31730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0818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110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6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2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76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298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54D9-7D0C-9447-67E8-EA6D960A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A5CD8-68FE-CC43-80F3-93876453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F1-score: </a:t>
            </a:r>
            <a:r>
              <a:rPr lang="de-DE" dirty="0" err="1"/>
              <a:t>harmonic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and </a:t>
            </a:r>
            <a:r>
              <a:rPr lang="de-DE" dirty="0" err="1"/>
              <a:t>recall</a:t>
            </a:r>
            <a:r>
              <a:rPr lang="de-DE" dirty="0"/>
              <a:t>, </a:t>
            </a:r>
            <a:r>
              <a:rPr lang="de-DE" dirty="0" err="1"/>
              <a:t>providing</a:t>
            </a:r>
            <a:r>
              <a:rPr lang="de-DE" dirty="0"/>
              <a:t> a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model's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pPr lvl="1"/>
            <a:r>
              <a:rPr lang="de-DE" dirty="0"/>
              <a:t>F1 = 2 * (</a:t>
            </a:r>
            <a:r>
              <a:rPr lang="de-DE" dirty="0" err="1"/>
              <a:t>precision</a:t>
            </a:r>
            <a:r>
              <a:rPr lang="de-DE" dirty="0"/>
              <a:t> * </a:t>
            </a:r>
            <a:r>
              <a:rPr lang="de-DE" dirty="0" err="1"/>
              <a:t>recall</a:t>
            </a:r>
            <a:r>
              <a:rPr lang="de-DE" dirty="0"/>
              <a:t>) / (</a:t>
            </a:r>
            <a:r>
              <a:rPr lang="de-DE" dirty="0" err="1"/>
              <a:t>precision</a:t>
            </a:r>
            <a:r>
              <a:rPr lang="de-DE" dirty="0"/>
              <a:t> + </a:t>
            </a:r>
            <a:r>
              <a:rPr lang="de-DE" dirty="0" err="1"/>
              <a:t>recall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F1@K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guess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K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  <a:p>
            <a:pPr lvl="1"/>
            <a:r>
              <a:rPr lang="de-DE" dirty="0"/>
              <a:t>Minimum </a:t>
            </a:r>
            <a:r>
              <a:rPr lang="de-DE" dirty="0" err="1"/>
              <a:t>is</a:t>
            </a:r>
            <a:r>
              <a:rPr lang="de-DE" dirty="0"/>
              <a:t> 0</a:t>
            </a:r>
          </a:p>
          <a:p>
            <a:pPr lvl="1"/>
            <a:r>
              <a:rPr lang="de-DE" dirty="0"/>
              <a:t>Maximum </a:t>
            </a:r>
            <a:r>
              <a:rPr lang="de-DE" dirty="0" err="1"/>
              <a:t>is</a:t>
            </a:r>
            <a:r>
              <a:rPr lang="de-DE" dirty="0"/>
              <a:t> 1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better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9D1BAFB-D24B-25A6-FFC7-D0D665B4835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064443"/>
          <a:ext cx="8127999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31730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0818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110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6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+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TP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FN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2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-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FP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76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52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54D9-7D0C-9447-67E8-EA6D960A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A5CD8-68FE-CC43-80F3-93876453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F1-score: </a:t>
            </a:r>
            <a:r>
              <a:rPr lang="de-DE" dirty="0" err="1"/>
              <a:t>harmonic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and </a:t>
            </a:r>
            <a:r>
              <a:rPr lang="de-DE" dirty="0" err="1"/>
              <a:t>recall</a:t>
            </a:r>
            <a:r>
              <a:rPr lang="de-DE" dirty="0"/>
              <a:t>, </a:t>
            </a:r>
            <a:r>
              <a:rPr lang="de-DE" dirty="0" err="1"/>
              <a:t>providing</a:t>
            </a:r>
            <a:r>
              <a:rPr lang="de-DE" dirty="0"/>
              <a:t> a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model's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pPr lvl="1"/>
            <a:r>
              <a:rPr lang="de-DE" dirty="0"/>
              <a:t>F1 = 2 * (</a:t>
            </a:r>
            <a:r>
              <a:rPr lang="de-DE" dirty="0" err="1"/>
              <a:t>precision</a:t>
            </a:r>
            <a:r>
              <a:rPr lang="de-DE" dirty="0"/>
              <a:t> * </a:t>
            </a:r>
            <a:r>
              <a:rPr lang="de-DE" dirty="0" err="1"/>
              <a:t>recall</a:t>
            </a:r>
            <a:r>
              <a:rPr lang="de-DE" dirty="0"/>
              <a:t>) / (</a:t>
            </a:r>
            <a:r>
              <a:rPr lang="de-DE" dirty="0" err="1"/>
              <a:t>precision</a:t>
            </a:r>
            <a:r>
              <a:rPr lang="de-DE" dirty="0"/>
              <a:t> + </a:t>
            </a:r>
            <a:r>
              <a:rPr lang="de-DE" dirty="0" err="1"/>
              <a:t>recall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precision</a:t>
            </a:r>
            <a:r>
              <a:rPr lang="de-DE" dirty="0"/>
              <a:t> = 0.8</a:t>
            </a:r>
          </a:p>
          <a:p>
            <a:pPr lvl="2"/>
            <a:r>
              <a:rPr lang="de-DE" dirty="0" err="1"/>
              <a:t>recall</a:t>
            </a:r>
            <a:r>
              <a:rPr lang="de-DE" dirty="0"/>
              <a:t> = 0.7</a:t>
            </a:r>
          </a:p>
          <a:p>
            <a:pPr lvl="2"/>
            <a:r>
              <a:rPr lang="de-DE" dirty="0"/>
              <a:t>F1 = 2 * (0.8 * 0.7) / (0.8 + 0.7) = 0.74666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9D1BAFB-D24B-25A6-FFC7-D0D665B4835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064443"/>
          <a:ext cx="8127999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31730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0818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110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6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+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TP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FN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2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-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FP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76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06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2992-BB08-E8E3-104F-2236543CB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8277" cy="4351338"/>
          </a:xfrm>
        </p:spPr>
        <p:txBody>
          <a:bodyPr>
            <a:normAutofit/>
          </a:bodyPr>
          <a:lstStyle/>
          <a:p>
            <a:r>
              <a:rPr lang="de-DE" dirty="0"/>
              <a:t>Recall </a:t>
            </a:r>
            <a:r>
              <a:rPr lang="de-DE" dirty="0" err="1"/>
              <a:t>levels</a:t>
            </a:r>
            <a:r>
              <a:rPr lang="de-DE" dirty="0"/>
              <a:t>: different </a:t>
            </a:r>
            <a:r>
              <a:rPr lang="de-DE" dirty="0" err="1"/>
              <a:t>confidence</a:t>
            </a:r>
            <a:r>
              <a:rPr lang="de-DE" dirty="0"/>
              <a:t> </a:t>
            </a:r>
            <a:r>
              <a:rPr lang="de-DE" dirty="0" err="1"/>
              <a:t>thresholds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pPr lvl="1"/>
            <a:r>
              <a:rPr lang="de-DE" dirty="0"/>
              <a:t>As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decreases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More </a:t>
            </a:r>
            <a:r>
              <a:rPr lang="de-DE" dirty="0" err="1"/>
              <a:t>detections</a:t>
            </a:r>
            <a:r>
              <a:rPr lang="de-DE" dirty="0"/>
              <a:t> (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recall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Generally,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(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As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detections</a:t>
            </a:r>
            <a:r>
              <a:rPr lang="de-DE" dirty="0"/>
              <a:t> (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recall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Generally,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</a:t>
            </a:r>
            <a:r>
              <a:rPr lang="de-DE" dirty="0" err="1"/>
              <a:t>detections</a:t>
            </a:r>
            <a:r>
              <a:rPr lang="de-DE" dirty="0"/>
              <a:t> (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Confidence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acts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labeling</a:t>
            </a:r>
            <a:r>
              <a:rPr lang="de-DE" dirty="0"/>
              <a:t> in a top-K style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0A979D-657E-6E66-27FE-64571EAF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477" y="1690688"/>
            <a:ext cx="5157608" cy="4020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CE31E-EA58-8CAB-8E56-903F3B97D94B}"/>
              </a:ext>
            </a:extLst>
          </p:cNvPr>
          <p:cNvSpPr txBox="1"/>
          <p:nvPr/>
        </p:nvSpPr>
        <p:spPr>
          <a:xfrm>
            <a:off x="7673174" y="5736270"/>
            <a:ext cx="384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https://www.blog.trainindata.com/precision-recall-curves/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421179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2992-BB08-E8E3-104F-2236543CB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8277" cy="4351338"/>
          </a:xfrm>
        </p:spPr>
        <p:txBody>
          <a:bodyPr>
            <a:normAutofit/>
          </a:bodyPr>
          <a:lstStyle/>
          <a:p>
            <a:r>
              <a:rPr lang="de-DE" dirty="0"/>
              <a:t>AP: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precision</a:t>
            </a:r>
            <a:endParaRPr lang="de-DE" dirty="0"/>
          </a:p>
          <a:p>
            <a:pPr lvl="1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an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classes</a:t>
            </a:r>
            <a:r>
              <a:rPr lang="de-DE" dirty="0"/>
              <a:t>!</a:t>
            </a:r>
          </a:p>
          <a:p>
            <a:pPr lvl="1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a Precision-Recall </a:t>
            </a:r>
            <a:r>
              <a:rPr lang="de-DE" dirty="0" err="1"/>
              <a:t>curve</a:t>
            </a:r>
            <a:r>
              <a:rPr lang="de-DE" dirty="0"/>
              <a:t> (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possible </a:t>
            </a:r>
            <a:r>
              <a:rPr lang="de-DE" dirty="0" err="1"/>
              <a:t>recalls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detections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and </a:t>
            </a:r>
            <a:r>
              <a:rPr lang="de-DE" dirty="0" err="1"/>
              <a:t>recall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confidence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371600" lvl="2" indent="-457200">
              <a:buFont typeface="+mj-lt"/>
              <a:buAutoNum type="arabicPeriod"/>
            </a:pPr>
            <a:r>
              <a:rPr lang="de-DE" dirty="0"/>
              <a:t>Plot </a:t>
            </a:r>
            <a:r>
              <a:rPr lang="de-DE" dirty="0" err="1"/>
              <a:t>precision-recall</a:t>
            </a:r>
            <a:r>
              <a:rPr lang="de-DE" dirty="0"/>
              <a:t> </a:t>
            </a:r>
            <a:r>
              <a:rPr lang="de-DE" dirty="0" err="1"/>
              <a:t>curve</a:t>
            </a:r>
            <a:endParaRPr lang="de-DE" dirty="0"/>
          </a:p>
          <a:p>
            <a:pPr marL="1371600" lvl="2" indent="-457200"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(AUC)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0A979D-657E-6E66-27FE-64571EAF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477" y="1690688"/>
            <a:ext cx="5157608" cy="4020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CE31E-EA58-8CAB-8E56-903F3B97D94B}"/>
              </a:ext>
            </a:extLst>
          </p:cNvPr>
          <p:cNvSpPr txBox="1"/>
          <p:nvPr/>
        </p:nvSpPr>
        <p:spPr>
          <a:xfrm>
            <a:off x="7673174" y="5736270"/>
            <a:ext cx="384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https://www.blog.trainindata.com/precision-recall-curves/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298207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ADA6A-400B-164F-35E1-9947E4AA9536}"/>
              </a:ext>
            </a:extLst>
          </p:cNvPr>
          <p:cNvSpPr txBox="1"/>
          <p:nvPr/>
        </p:nvSpPr>
        <p:spPr>
          <a:xfrm>
            <a:off x="6726477" y="1825625"/>
            <a:ext cx="48285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2800" dirty="0" err="1"/>
              <a:t>Detection</a:t>
            </a:r>
            <a:r>
              <a:rPr lang="de-DE" sz="2800" dirty="0"/>
              <a:t>| Confidence | TP/FP</a:t>
            </a:r>
          </a:p>
          <a:p>
            <a:pPr marL="0" indent="0">
              <a:buNone/>
            </a:pPr>
            <a:r>
              <a:rPr lang="de-DE" sz="2800" dirty="0"/>
              <a:t>-------------|----------------|---------</a:t>
            </a:r>
          </a:p>
          <a:p>
            <a:pPr marL="0" indent="0">
              <a:buNone/>
            </a:pPr>
            <a:r>
              <a:rPr lang="de-DE" sz="2800" dirty="0"/>
              <a:t>Edge         | 0.95             | TP</a:t>
            </a:r>
          </a:p>
          <a:p>
            <a:pPr marL="0" indent="0">
              <a:buNone/>
            </a:pPr>
            <a:r>
              <a:rPr lang="de-DE" sz="2800" dirty="0"/>
              <a:t>Edge         | 0.90             | TP</a:t>
            </a:r>
          </a:p>
          <a:p>
            <a:pPr marL="0" indent="0">
              <a:buNone/>
            </a:pPr>
            <a:r>
              <a:rPr lang="de-DE" sz="2800" dirty="0"/>
              <a:t>Edge         | 0.85             | FP</a:t>
            </a:r>
          </a:p>
          <a:p>
            <a:pPr marL="0" indent="0">
              <a:buNone/>
            </a:pPr>
            <a:r>
              <a:rPr lang="de-DE" sz="2800" dirty="0"/>
              <a:t>Edge         | 0.80             | TP</a:t>
            </a:r>
          </a:p>
          <a:p>
            <a:pPr marL="0" indent="0">
              <a:buNone/>
            </a:pPr>
            <a:r>
              <a:rPr lang="de-DE" sz="2800" dirty="0"/>
              <a:t>Edge         | 0.75             | FP</a:t>
            </a:r>
          </a:p>
          <a:p>
            <a:pPr marL="0" indent="0">
              <a:buNone/>
            </a:pPr>
            <a:r>
              <a:rPr lang="de-DE" sz="2800" dirty="0"/>
              <a:t>Edge         | 0.70             | TP</a:t>
            </a:r>
          </a:p>
          <a:p>
            <a:endParaRPr lang="ru-DE" sz="28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2D8C952-6060-73C4-65C4-6A61AE1076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88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AP: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precision</a:t>
            </a:r>
            <a:endParaRPr lang="de-DE" dirty="0"/>
          </a:p>
          <a:p>
            <a:pPr lvl="1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an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classes</a:t>
            </a:r>
            <a:r>
              <a:rPr lang="de-DE" dirty="0"/>
              <a:t>!</a:t>
            </a:r>
          </a:p>
          <a:p>
            <a:pPr lvl="1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a Precision-Recall </a:t>
            </a:r>
            <a:r>
              <a:rPr lang="de-DE" dirty="0" err="1"/>
              <a:t>curve</a:t>
            </a:r>
            <a:r>
              <a:rPr lang="de-DE" dirty="0"/>
              <a:t> (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possible </a:t>
            </a:r>
            <a:r>
              <a:rPr lang="de-DE" dirty="0" err="1"/>
              <a:t>recalls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b="1" dirty="0" err="1"/>
              <a:t>Sort</a:t>
            </a:r>
            <a:r>
              <a:rPr lang="de-DE" b="1" dirty="0"/>
              <a:t> </a:t>
            </a:r>
            <a:r>
              <a:rPr lang="de-DE" b="1" dirty="0" err="1"/>
              <a:t>detections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confidence</a:t>
            </a:r>
            <a:r>
              <a:rPr lang="de-DE" b="1" dirty="0"/>
              <a:t> score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and </a:t>
            </a:r>
            <a:r>
              <a:rPr lang="de-DE" dirty="0" err="1"/>
              <a:t>recall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confidence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371600" lvl="2" indent="-457200">
              <a:buFont typeface="+mj-lt"/>
              <a:buAutoNum type="arabicPeriod"/>
            </a:pPr>
            <a:r>
              <a:rPr lang="de-DE" dirty="0"/>
              <a:t>Plot </a:t>
            </a:r>
            <a:r>
              <a:rPr lang="de-DE" dirty="0" err="1"/>
              <a:t>precision-recall</a:t>
            </a:r>
            <a:r>
              <a:rPr lang="de-DE" dirty="0"/>
              <a:t> </a:t>
            </a:r>
            <a:r>
              <a:rPr lang="de-DE" dirty="0" err="1"/>
              <a:t>curve</a:t>
            </a:r>
            <a:endParaRPr lang="de-DE" dirty="0"/>
          </a:p>
          <a:p>
            <a:pPr marL="1371600" lvl="2" indent="-457200"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(AUC)</a:t>
            </a:r>
          </a:p>
        </p:txBody>
      </p:sp>
    </p:spTree>
    <p:extLst>
      <p:ext uri="{BB962C8B-B14F-4D97-AF65-F5344CB8AC3E}">
        <p14:creationId xmlns:p14="http://schemas.microsoft.com/office/powerpoint/2010/main" val="388790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ADA6A-400B-164F-35E1-9947E4AA9536}"/>
              </a:ext>
            </a:extLst>
          </p:cNvPr>
          <p:cNvSpPr txBox="1"/>
          <p:nvPr/>
        </p:nvSpPr>
        <p:spPr>
          <a:xfrm>
            <a:off x="6726478" y="1825625"/>
            <a:ext cx="51491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DE" sz="2800" dirty="0" err="1"/>
              <a:t>Threshold|TP|FP|Precision|Recall</a:t>
            </a:r>
            <a:endParaRPr lang="de-DE" sz="2800" dirty="0"/>
          </a:p>
          <a:p>
            <a:pPr marL="0" indent="0">
              <a:buNone/>
            </a:pPr>
            <a:r>
              <a:rPr lang="de-DE" sz="2800" dirty="0"/>
              <a:t>-------------|----|---|------------|-------</a:t>
            </a:r>
          </a:p>
          <a:p>
            <a:pPr marL="0" indent="0">
              <a:buNone/>
            </a:pPr>
            <a:r>
              <a:rPr lang="de-DE" sz="2800" dirty="0"/>
              <a:t>0.95          | 1  | 0 | 1.0         | 0.1</a:t>
            </a:r>
          </a:p>
          <a:p>
            <a:pPr marL="0" indent="0">
              <a:buNone/>
            </a:pPr>
            <a:r>
              <a:rPr lang="de-DE" sz="2800" dirty="0"/>
              <a:t>0.90          | 2  | 0 | 1.0         | 0.2</a:t>
            </a:r>
          </a:p>
          <a:p>
            <a:pPr marL="0" indent="0">
              <a:buNone/>
            </a:pPr>
            <a:r>
              <a:rPr lang="de-DE" sz="2800" dirty="0"/>
              <a:t>0.85          | 2  | 1 | 0.67       | 0.2</a:t>
            </a:r>
          </a:p>
          <a:p>
            <a:pPr marL="0" indent="0">
              <a:buNone/>
            </a:pPr>
            <a:r>
              <a:rPr lang="de-DE" sz="2800" dirty="0"/>
              <a:t>0.80          | 3  | 1 | 0.75       | 0.3</a:t>
            </a:r>
          </a:p>
          <a:p>
            <a:pPr marL="0" indent="0">
              <a:buNone/>
            </a:pPr>
            <a:r>
              <a:rPr lang="de-DE" sz="2800" dirty="0"/>
              <a:t>0.75          | 3  | 2 | 0.60       | 0.3</a:t>
            </a:r>
          </a:p>
          <a:p>
            <a:pPr marL="0" indent="0">
              <a:buNone/>
            </a:pPr>
            <a:r>
              <a:rPr lang="de-DE" sz="2800" dirty="0"/>
              <a:t>0.70          | 4  | 2 | 0.67       | 0.4</a:t>
            </a:r>
            <a:endParaRPr lang="ru-DE" sz="28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B72DADCF-72DD-C493-5AAE-6BF203BDC1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88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AP: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precision</a:t>
            </a:r>
            <a:endParaRPr lang="de-DE" dirty="0"/>
          </a:p>
          <a:p>
            <a:pPr lvl="1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an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classes</a:t>
            </a:r>
            <a:r>
              <a:rPr lang="de-DE" dirty="0"/>
              <a:t>!</a:t>
            </a:r>
          </a:p>
          <a:p>
            <a:pPr lvl="1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a Precision-Recall </a:t>
            </a:r>
            <a:r>
              <a:rPr lang="de-DE" dirty="0" err="1"/>
              <a:t>curve</a:t>
            </a:r>
            <a:r>
              <a:rPr lang="de-DE" dirty="0"/>
              <a:t> (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possible </a:t>
            </a:r>
            <a:r>
              <a:rPr lang="de-DE" dirty="0" err="1"/>
              <a:t>recalls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detections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precision</a:t>
            </a:r>
            <a:r>
              <a:rPr lang="de-DE" b="1" dirty="0"/>
              <a:t> and </a:t>
            </a:r>
            <a:r>
              <a:rPr lang="de-DE" b="1" dirty="0" err="1"/>
              <a:t>recall</a:t>
            </a:r>
            <a:r>
              <a:rPr lang="de-DE" b="1" dirty="0"/>
              <a:t> at </a:t>
            </a:r>
            <a:r>
              <a:rPr lang="de-DE" b="1" dirty="0" err="1"/>
              <a:t>each</a:t>
            </a:r>
            <a:r>
              <a:rPr lang="de-DE" b="1" dirty="0"/>
              <a:t> </a:t>
            </a:r>
            <a:r>
              <a:rPr lang="de-DE" b="1" dirty="0" err="1"/>
              <a:t>confidence</a:t>
            </a:r>
            <a:r>
              <a:rPr lang="de-DE" b="1" dirty="0"/>
              <a:t> </a:t>
            </a:r>
            <a:r>
              <a:rPr lang="de-DE" b="1" dirty="0" err="1"/>
              <a:t>threshold</a:t>
            </a:r>
            <a:endParaRPr lang="de-DE" b="1" dirty="0"/>
          </a:p>
          <a:p>
            <a:pPr marL="1371600" lvl="2" indent="-457200">
              <a:buFont typeface="+mj-lt"/>
              <a:buAutoNum type="arabicPeriod"/>
            </a:pPr>
            <a:r>
              <a:rPr lang="de-DE" dirty="0"/>
              <a:t>Plot </a:t>
            </a:r>
            <a:r>
              <a:rPr lang="de-DE" dirty="0" err="1"/>
              <a:t>precision-recall</a:t>
            </a:r>
            <a:r>
              <a:rPr lang="de-DE" dirty="0"/>
              <a:t> </a:t>
            </a:r>
            <a:r>
              <a:rPr lang="de-DE" dirty="0" err="1"/>
              <a:t>curve</a:t>
            </a:r>
            <a:endParaRPr lang="de-DE" dirty="0"/>
          </a:p>
          <a:p>
            <a:pPr marL="1371600" lvl="2" indent="-457200"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curve</a:t>
            </a:r>
            <a:r>
              <a:rPr lang="de-DE" dirty="0"/>
              <a:t> (AUC)</a:t>
            </a:r>
          </a:p>
        </p:txBody>
      </p:sp>
    </p:spTree>
    <p:extLst>
      <p:ext uri="{BB962C8B-B14F-4D97-AF65-F5344CB8AC3E}">
        <p14:creationId xmlns:p14="http://schemas.microsoft.com/office/powerpoint/2010/main" val="18124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ADA6A-400B-164F-35E1-9947E4AA9536}"/>
              </a:ext>
            </a:extLst>
          </p:cNvPr>
          <p:cNvSpPr txBox="1"/>
          <p:nvPr/>
        </p:nvSpPr>
        <p:spPr>
          <a:xfrm>
            <a:off x="6726477" y="1687513"/>
            <a:ext cx="417011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2800" dirty="0"/>
              <a:t>Precision</a:t>
            </a:r>
          </a:p>
          <a:p>
            <a:pPr marL="0" indent="0">
              <a:buNone/>
            </a:pPr>
            <a:r>
              <a:rPr lang="de-DE" sz="2800" dirty="0"/>
              <a:t>  1.0 |           •</a:t>
            </a:r>
          </a:p>
          <a:p>
            <a:pPr marL="0" indent="0">
              <a:buNone/>
            </a:pPr>
            <a:r>
              <a:rPr lang="de-DE" sz="2800" dirty="0"/>
              <a:t>        |          /  \</a:t>
            </a:r>
          </a:p>
          <a:p>
            <a:pPr marL="0" indent="0">
              <a:buNone/>
            </a:pPr>
            <a:r>
              <a:rPr lang="de-DE" sz="2800" dirty="0"/>
              <a:t>        |        /      \</a:t>
            </a:r>
          </a:p>
          <a:p>
            <a:pPr marL="0" indent="0">
              <a:buNone/>
            </a:pPr>
            <a:r>
              <a:rPr lang="de-DE" sz="2800" dirty="0"/>
              <a:t>        |      /          \</a:t>
            </a:r>
          </a:p>
          <a:p>
            <a:pPr marL="0" indent="0">
              <a:buNone/>
            </a:pPr>
            <a:r>
              <a:rPr lang="de-DE" sz="2800" dirty="0"/>
              <a:t>        |    /              \</a:t>
            </a:r>
          </a:p>
          <a:p>
            <a:pPr marL="0" indent="0">
              <a:buNone/>
            </a:pPr>
            <a:r>
              <a:rPr lang="de-DE" sz="2800" dirty="0"/>
              <a:t>        |  /                  \</a:t>
            </a:r>
          </a:p>
          <a:p>
            <a:pPr marL="0" indent="0">
              <a:buNone/>
            </a:pPr>
            <a:r>
              <a:rPr lang="de-DE" sz="2800" dirty="0"/>
              <a:t>        |/                      \</a:t>
            </a:r>
          </a:p>
          <a:p>
            <a:pPr marL="0" indent="0">
              <a:buNone/>
            </a:pPr>
            <a:r>
              <a:rPr lang="de-DE" sz="2800" dirty="0"/>
              <a:t>  0.0 +------------------+ Recall</a:t>
            </a:r>
          </a:p>
          <a:p>
            <a:pPr marL="0" indent="0">
              <a:buNone/>
            </a:pPr>
            <a:r>
              <a:rPr lang="de-DE" sz="2800" dirty="0"/>
              <a:t>      0.0                      1.0</a:t>
            </a:r>
            <a:endParaRPr lang="ru-DE" sz="2800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3C33C3C4-7D59-CC07-AC6B-EE1F96FCC2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88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AP: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precision</a:t>
            </a:r>
            <a:endParaRPr lang="de-DE" dirty="0"/>
          </a:p>
          <a:p>
            <a:pPr lvl="1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an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classes</a:t>
            </a:r>
            <a:r>
              <a:rPr lang="de-DE" dirty="0"/>
              <a:t>!</a:t>
            </a:r>
          </a:p>
          <a:p>
            <a:pPr lvl="1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a Precision-Recall </a:t>
            </a:r>
            <a:r>
              <a:rPr lang="de-DE" dirty="0" err="1"/>
              <a:t>curve</a:t>
            </a:r>
            <a:r>
              <a:rPr lang="de-DE" dirty="0"/>
              <a:t> (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possible </a:t>
            </a:r>
            <a:r>
              <a:rPr lang="de-DE" dirty="0" err="1"/>
              <a:t>recalls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detections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confidence</a:t>
            </a:r>
            <a:r>
              <a:rPr lang="de-DE" dirty="0"/>
              <a:t> score</a:t>
            </a:r>
          </a:p>
          <a:p>
            <a:pPr marL="1371600" lvl="2" indent="-457200"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and </a:t>
            </a:r>
            <a:r>
              <a:rPr lang="de-DE" dirty="0" err="1"/>
              <a:t>recall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confidence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371600" lvl="2" indent="-457200">
              <a:buFont typeface="+mj-lt"/>
              <a:buAutoNum type="arabicPeriod"/>
            </a:pPr>
            <a:r>
              <a:rPr lang="de-DE" b="1" dirty="0"/>
              <a:t>Plot </a:t>
            </a:r>
            <a:r>
              <a:rPr lang="de-DE" b="1" dirty="0" err="1"/>
              <a:t>precision-recall</a:t>
            </a:r>
            <a:r>
              <a:rPr lang="de-DE" b="1" dirty="0"/>
              <a:t> </a:t>
            </a:r>
            <a:r>
              <a:rPr lang="de-DE" b="1" dirty="0" err="1"/>
              <a:t>curve</a:t>
            </a:r>
            <a:endParaRPr lang="de-DE" b="1" dirty="0"/>
          </a:p>
          <a:p>
            <a:pPr marL="1371600" lvl="2" indent="-457200"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area</a:t>
            </a:r>
            <a:r>
              <a:rPr lang="de-DE" b="1" dirty="0"/>
              <a:t> </a:t>
            </a:r>
            <a:r>
              <a:rPr lang="de-DE" b="1" dirty="0" err="1"/>
              <a:t>under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curve</a:t>
            </a:r>
            <a:r>
              <a:rPr lang="de-DE" b="1" dirty="0"/>
              <a:t> (AUC)</a:t>
            </a:r>
          </a:p>
        </p:txBody>
      </p:sp>
    </p:spTree>
    <p:extLst>
      <p:ext uri="{BB962C8B-B14F-4D97-AF65-F5344CB8AC3E}">
        <p14:creationId xmlns:p14="http://schemas.microsoft.com/office/powerpoint/2010/main" val="2913528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2992-BB08-E8E3-104F-2236543C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mAP</a:t>
            </a:r>
            <a:r>
              <a:rPr lang="de-DE" dirty="0"/>
              <a:t> (Mean Average Precision):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classes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2 </a:t>
            </a:r>
            <a:r>
              <a:rPr lang="de-DE" dirty="0" err="1"/>
              <a:t>classes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Class "Cat":</a:t>
            </a:r>
          </a:p>
          <a:p>
            <a:pPr lvl="3"/>
            <a:r>
              <a:rPr lang="de-DE" dirty="0"/>
              <a:t>AP = 0.75</a:t>
            </a:r>
          </a:p>
          <a:p>
            <a:pPr lvl="2"/>
            <a:r>
              <a:rPr lang="de-DE" dirty="0"/>
              <a:t>Class "Dog":</a:t>
            </a:r>
          </a:p>
          <a:p>
            <a:pPr lvl="3"/>
            <a:r>
              <a:rPr lang="de-DE" dirty="0"/>
              <a:t>AP = 0.85</a:t>
            </a:r>
          </a:p>
          <a:p>
            <a:pPr lvl="2"/>
            <a:r>
              <a:rPr lang="de-DE" dirty="0" err="1"/>
              <a:t>mAP</a:t>
            </a:r>
            <a:r>
              <a:rPr lang="de-DE" dirty="0"/>
              <a:t> = (0.75 + 0.85) / 2 = 0.80</a:t>
            </a:r>
          </a:p>
        </p:txBody>
      </p:sp>
    </p:spTree>
    <p:extLst>
      <p:ext uri="{BB962C8B-B14F-4D97-AF65-F5344CB8AC3E}">
        <p14:creationId xmlns:p14="http://schemas.microsoft.com/office/powerpoint/2010/main" val="351627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114EC-1C0F-C2DE-9DB1-DA1BEE59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40CCEE-D07A-F764-20AA-294B3170E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short recap of a previous lecture</a:t>
            </a:r>
          </a:p>
          <a:p>
            <a:r>
              <a:rPr lang="en-US" dirty="0"/>
              <a:t>Classification evaluation metrics</a:t>
            </a:r>
          </a:p>
          <a:p>
            <a:r>
              <a:rPr lang="en-US" dirty="0"/>
              <a:t>Edge detection task</a:t>
            </a:r>
          </a:p>
          <a:p>
            <a:r>
              <a:rPr lang="en-US" dirty="0"/>
              <a:t>Image enhancement evaluation metrics</a:t>
            </a:r>
          </a:p>
          <a:p>
            <a:r>
              <a:rPr lang="en-US" dirty="0"/>
              <a:t>Denoising and super-resolution task</a:t>
            </a:r>
          </a:p>
          <a:p>
            <a:r>
              <a:rPr lang="en-US" dirty="0"/>
              <a:t>Segmentation evaluation metrics</a:t>
            </a:r>
          </a:p>
          <a:p>
            <a:r>
              <a:rPr lang="en-US" dirty="0"/>
              <a:t>Semantic segmentation task</a:t>
            </a:r>
          </a:p>
          <a:p>
            <a:r>
              <a:rPr lang="en-US" dirty="0"/>
              <a:t>Bounding box detection task</a:t>
            </a:r>
          </a:p>
          <a:p>
            <a:r>
              <a:rPr lang="en-US" dirty="0"/>
              <a:t>Instance and panoptic segmentation tasks</a:t>
            </a:r>
          </a:p>
          <a:p>
            <a:pPr lvl="1"/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711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36241-A485-7435-D1B5-274A5A9B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Edge Detection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421F0-3458-6136-EDE0-E9390B3F4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DE" dirty="0"/>
              <a:t>Edge detection: </a:t>
            </a:r>
            <a:r>
              <a:rPr lang="de-DE" dirty="0" err="1"/>
              <a:t>identifying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in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brightness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sharply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discontinuities</a:t>
            </a:r>
            <a:endParaRPr lang="de-DE" dirty="0"/>
          </a:p>
          <a:p>
            <a:r>
              <a:rPr lang="de-DE" dirty="0"/>
              <a:t>Edge </a:t>
            </a:r>
            <a:r>
              <a:rPr lang="de-DE" dirty="0" err="1"/>
              <a:t>detection</a:t>
            </a:r>
            <a:r>
              <a:rPr lang="de-DE" dirty="0"/>
              <a:t>: per-pixel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/>
              <a:t>CNN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HED (</a:t>
            </a:r>
            <a:r>
              <a:rPr lang="de-DE" dirty="0" err="1"/>
              <a:t>Holistically-Nested</a:t>
            </a:r>
            <a:r>
              <a:rPr lang="de-DE" dirty="0"/>
              <a:t> Edge </a:t>
            </a:r>
            <a:r>
              <a:rPr lang="de-DE" dirty="0" err="1"/>
              <a:t>Detection</a:t>
            </a:r>
            <a:r>
              <a:rPr lang="de-DE" dirty="0"/>
              <a:t>) (2015)</a:t>
            </a:r>
          </a:p>
          <a:p>
            <a:pPr lvl="1"/>
            <a:r>
              <a:rPr lang="de-DE" dirty="0"/>
              <a:t>RCF (</a:t>
            </a:r>
            <a:r>
              <a:rPr lang="de-DE" dirty="0" err="1"/>
              <a:t>Richer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Features) (2017)</a:t>
            </a:r>
            <a:endParaRPr lang="ru-DE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F30BD3C7-E80E-0ED5-FE4E-5E82F94AEA68}"/>
              </a:ext>
            </a:extLst>
          </p:cNvPr>
          <p:cNvGraphicFramePr>
            <a:graphicFrameLocks noGrp="1"/>
          </p:cNvGraphicFramePr>
          <p:nvPr/>
        </p:nvGraphicFramePr>
        <p:xfrm>
          <a:off x="4185606" y="4693603"/>
          <a:ext cx="382078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853">
                  <a:extLst>
                    <a:ext uri="{9D8B030D-6E8A-4147-A177-3AD203B41FA5}">
                      <a16:colId xmlns:a16="http://schemas.microsoft.com/office/drawing/2014/main" val="1059382536"/>
                    </a:ext>
                  </a:extLst>
                </a:gridCol>
                <a:gridCol w="2855934">
                  <a:extLst>
                    <a:ext uri="{9D8B030D-6E8A-4147-A177-3AD203B41FA5}">
                      <a16:colId xmlns:a16="http://schemas.microsoft.com/office/drawing/2014/main" val="4108427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F1-Score on BSD500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00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Canny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08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870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RCF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84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24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36241-A485-7435-D1B5-274A5A9B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Edge Detection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421F0-3458-6136-EDE0-E9390B3F4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HED (</a:t>
            </a:r>
            <a:r>
              <a:rPr lang="de-DE" dirty="0" err="1"/>
              <a:t>Holistically-Nested</a:t>
            </a:r>
            <a:r>
              <a:rPr lang="de-DE" dirty="0"/>
              <a:t> Edge </a:t>
            </a:r>
            <a:r>
              <a:rPr lang="de-DE" dirty="0" err="1"/>
              <a:t>Detection</a:t>
            </a:r>
            <a:r>
              <a:rPr lang="de-DE" dirty="0"/>
              <a:t>) (2015)</a:t>
            </a:r>
          </a:p>
          <a:p>
            <a:pPr lvl="1"/>
            <a:r>
              <a:rPr lang="de-DE" dirty="0"/>
              <a:t>Key </a:t>
            </a:r>
            <a:r>
              <a:rPr lang="de-DE" dirty="0" err="1"/>
              <a:t>Innovations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First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pPr lvl="2"/>
            <a:r>
              <a:rPr lang="de-DE" dirty="0" err="1"/>
              <a:t>Combines</a:t>
            </a:r>
            <a:r>
              <a:rPr lang="de-DE" dirty="0"/>
              <a:t> multi-</a:t>
            </a:r>
            <a:r>
              <a:rPr lang="de-DE" dirty="0" err="1"/>
              <a:t>scale</a:t>
            </a:r>
            <a:r>
              <a:rPr lang="de-DE" dirty="0"/>
              <a:t> and multi-level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outputs</a:t>
            </a:r>
            <a:endParaRPr lang="de-DE" dirty="0"/>
          </a:p>
          <a:p>
            <a:pPr lvl="2"/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fusion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different </a:t>
            </a:r>
            <a:r>
              <a:rPr lang="de-DE" dirty="0" err="1"/>
              <a:t>scales</a:t>
            </a:r>
            <a:endParaRPr lang="de-DE" dirty="0"/>
          </a:p>
          <a:p>
            <a:pPr lvl="1"/>
            <a:r>
              <a:rPr lang="de-DE" dirty="0"/>
              <a:t>Architecture:</a:t>
            </a:r>
          </a:p>
          <a:p>
            <a:pPr lvl="2"/>
            <a:r>
              <a:rPr lang="de-DE" dirty="0"/>
              <a:t>VGG-16 </a:t>
            </a:r>
            <a:r>
              <a:rPr lang="de-DE" dirty="0" err="1"/>
              <a:t>backbone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stage</a:t>
            </a:r>
            <a:endParaRPr lang="de-DE" dirty="0"/>
          </a:p>
          <a:p>
            <a:pPr lvl="2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produces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lvl="2"/>
            <a:r>
              <a:rPr lang="de-DE" dirty="0"/>
              <a:t>Final </a:t>
            </a:r>
            <a:r>
              <a:rPr lang="de-DE" dirty="0" err="1"/>
              <a:t>fusion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combines</a:t>
            </a:r>
            <a:r>
              <a:rPr lang="de-DE" dirty="0"/>
              <a:t> all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outputs</a:t>
            </a:r>
            <a:endParaRPr lang="de-DE" dirty="0"/>
          </a:p>
          <a:p>
            <a:pPr lvl="1"/>
            <a:r>
              <a:rPr lang="de-DE" dirty="0"/>
              <a:t>Training: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cross-entropy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https://arxiv.org/abs/1504.06375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71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36241-A485-7435-D1B5-274A5A9B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Edge Detection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421F0-3458-6136-EDE0-E9390B3F4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HED (</a:t>
            </a:r>
            <a:r>
              <a:rPr lang="de-DE" dirty="0" err="1"/>
              <a:t>Holistically-Nested</a:t>
            </a:r>
            <a:r>
              <a:rPr lang="de-DE" dirty="0"/>
              <a:t> Edge </a:t>
            </a:r>
            <a:r>
              <a:rPr lang="de-DE" dirty="0" err="1"/>
              <a:t>Detection</a:t>
            </a:r>
            <a:r>
              <a:rPr lang="de-DE" dirty="0"/>
              <a:t>) (2015)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AF4327-83B9-8CFC-5AF9-E3B04B1B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71" y="2983601"/>
            <a:ext cx="3773379" cy="23679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BEBC75-D024-E1B5-A600-C87FE66F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66626"/>
            <a:ext cx="4833829" cy="3601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8E57E-AA74-9786-53BA-BB9CE1681E78}"/>
              </a:ext>
            </a:extLst>
          </p:cNvPr>
          <p:cNvSpPr txBox="1"/>
          <p:nvPr/>
        </p:nvSpPr>
        <p:spPr>
          <a:xfrm>
            <a:off x="2313900" y="5460178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4"/>
              </a:rPr>
              <a:t>https://arxiv.org/abs/1504.06375</a:t>
            </a:r>
            <a:r>
              <a:rPr lang="de-DE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92654-3193-40DC-D1C6-87262C72B4BF}"/>
              </a:ext>
            </a:extLst>
          </p:cNvPr>
          <p:cNvSpPr txBox="1"/>
          <p:nvPr/>
        </p:nvSpPr>
        <p:spPr>
          <a:xfrm>
            <a:off x="7682213" y="5967269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4"/>
              </a:rPr>
              <a:t>https://arxiv.org/abs/1504.06375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7555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4EE92-B500-2284-55D6-CE2559DB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Edge Detection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D93EAA-1D84-A152-3430-32D937D82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RCF (</a:t>
            </a:r>
            <a:r>
              <a:rPr lang="de-DE" dirty="0" err="1"/>
              <a:t>Richer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Features) (2017)</a:t>
            </a:r>
          </a:p>
          <a:p>
            <a:pPr lvl="1"/>
            <a:r>
              <a:rPr lang="de-DE" dirty="0"/>
              <a:t>Key </a:t>
            </a:r>
            <a:r>
              <a:rPr lang="de-DE" dirty="0" err="1"/>
              <a:t>Innovations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Uses</a:t>
            </a:r>
            <a:r>
              <a:rPr lang="de-DE" dirty="0"/>
              <a:t> all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network, not just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layer</a:t>
            </a:r>
            <a:r>
              <a:rPr lang="de-DE" dirty="0"/>
              <a:t> in a </a:t>
            </a:r>
            <a:r>
              <a:rPr lang="de-DE" dirty="0" err="1"/>
              <a:t>stage</a:t>
            </a:r>
            <a:endParaRPr lang="de-DE" dirty="0"/>
          </a:p>
          <a:p>
            <a:pPr lvl="2"/>
            <a:r>
              <a:rPr lang="de-DE" dirty="0" err="1"/>
              <a:t>Introduces</a:t>
            </a:r>
            <a:r>
              <a:rPr lang="de-DE" dirty="0"/>
              <a:t> a </a:t>
            </a:r>
            <a:r>
              <a:rPr lang="de-DE" dirty="0" err="1"/>
              <a:t>fusion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preserves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2"/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handles</a:t>
            </a:r>
            <a:r>
              <a:rPr lang="de-DE" dirty="0"/>
              <a:t> multi-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pPr lvl="2"/>
            <a:r>
              <a:rPr lang="de-DE" dirty="0"/>
              <a:t>More robust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and </a:t>
            </a:r>
            <a:r>
              <a:rPr lang="de-DE" dirty="0" err="1"/>
              <a:t>scales</a:t>
            </a:r>
            <a:endParaRPr lang="de-DE" dirty="0"/>
          </a:p>
          <a:p>
            <a:pPr lvl="1"/>
            <a:r>
              <a:rPr lang="de-DE" dirty="0"/>
              <a:t>Architecture:</a:t>
            </a:r>
          </a:p>
          <a:p>
            <a:pPr lvl="2"/>
            <a:r>
              <a:rPr lang="de-DE" dirty="0"/>
              <a:t>VGG-16 </a:t>
            </a:r>
            <a:r>
              <a:rPr lang="de-DE" dirty="0" err="1"/>
              <a:t>backbone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feature </a:t>
            </a:r>
            <a:r>
              <a:rPr lang="de-DE" dirty="0" err="1"/>
              <a:t>fusion</a:t>
            </a:r>
            <a:r>
              <a:rPr lang="de-DE" dirty="0"/>
              <a:t> at multiple </a:t>
            </a:r>
            <a:r>
              <a:rPr lang="de-DE" dirty="0" err="1"/>
              <a:t>levels</a:t>
            </a:r>
            <a:endParaRPr lang="de-DE" dirty="0"/>
          </a:p>
          <a:p>
            <a:pPr lvl="2"/>
            <a:r>
              <a:rPr lang="de-DE" dirty="0" err="1"/>
              <a:t>Combines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all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endParaRPr lang="de-DE" dirty="0"/>
          </a:p>
          <a:p>
            <a:pPr lvl="2"/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hierarchical</a:t>
            </a:r>
            <a:r>
              <a:rPr lang="de-DE" dirty="0"/>
              <a:t> feature </a:t>
            </a:r>
            <a:r>
              <a:rPr lang="de-DE" dirty="0" err="1"/>
              <a:t>fusion</a:t>
            </a:r>
            <a:r>
              <a:rPr lang="de-DE" dirty="0"/>
              <a:t> </a:t>
            </a:r>
            <a:r>
              <a:rPr lang="de-DE" dirty="0" err="1"/>
              <a:t>strategy</a:t>
            </a:r>
            <a:endParaRPr lang="de-DE" dirty="0"/>
          </a:p>
          <a:p>
            <a:pPr lvl="1"/>
            <a:r>
              <a:rPr lang="de-DE" dirty="0"/>
              <a:t>Training: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edge</a:t>
            </a:r>
            <a:r>
              <a:rPr lang="de-DE" dirty="0"/>
              <a:t>/non-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imbalance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https://arxiv.org/abs/1612.02103</a:t>
            </a:r>
            <a:r>
              <a:rPr lang="de-DE" dirty="0"/>
              <a:t> 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414627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4EE92-B500-2284-55D6-CE2559DB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Edge Detection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D93EAA-1D84-A152-3430-32D937D82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RCF (</a:t>
            </a:r>
            <a:r>
              <a:rPr lang="de-DE" dirty="0" err="1"/>
              <a:t>Richer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Features) (2017)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792F6-7447-3788-2F57-5E2BB1C5F00E}"/>
              </a:ext>
            </a:extLst>
          </p:cNvPr>
          <p:cNvSpPr txBox="1"/>
          <p:nvPr/>
        </p:nvSpPr>
        <p:spPr>
          <a:xfrm>
            <a:off x="9047399" y="6430586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https://arxiv.org/abs/1612.02103</a:t>
            </a:r>
            <a:r>
              <a:rPr lang="de-DE" sz="1200" dirty="0"/>
              <a:t> </a:t>
            </a:r>
            <a:endParaRPr lang="ru-DE" sz="1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6CEEA3-7A73-01DD-33E6-F27DADCB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443" y="1259672"/>
            <a:ext cx="3089497" cy="51787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5AA34D-57D0-DC0D-2025-FA0EA8A67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50" y="2449542"/>
            <a:ext cx="3754950" cy="3727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DB4CA-A6FE-2B14-74B5-AF5C4908C692}"/>
              </a:ext>
            </a:extLst>
          </p:cNvPr>
          <p:cNvSpPr txBox="1"/>
          <p:nvPr/>
        </p:nvSpPr>
        <p:spPr>
          <a:xfrm>
            <a:off x="3144602" y="6176963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https://arxiv.org/abs/1612.02103</a:t>
            </a:r>
            <a:r>
              <a:rPr lang="de-DE" sz="1200" dirty="0"/>
              <a:t> </a:t>
            </a:r>
            <a:endParaRPr lang="ru-DE" sz="1200" dirty="0"/>
          </a:p>
        </p:txBody>
      </p:sp>
    </p:spTree>
    <p:extLst>
      <p:ext uri="{BB962C8B-B14F-4D97-AF65-F5344CB8AC3E}">
        <p14:creationId xmlns:p14="http://schemas.microsoft.com/office/powerpoint/2010/main" val="131051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Edge Detection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Datasets</a:t>
            </a:r>
          </a:p>
          <a:p>
            <a:pPr lvl="1"/>
            <a:r>
              <a:rPr lang="de-DE" dirty="0"/>
              <a:t>BSDS500 (Berkeley Segmentation Data Set and Benchmarks)</a:t>
            </a:r>
          </a:p>
          <a:p>
            <a:pPr lvl="2"/>
            <a:r>
              <a:rPr lang="de-DE" dirty="0"/>
              <a:t>500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lvl="2"/>
            <a:r>
              <a:rPr lang="de-DE" dirty="0"/>
              <a:t>Multiple human-</a:t>
            </a:r>
            <a:r>
              <a:rPr lang="de-DE" dirty="0" err="1"/>
              <a:t>annotated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segmentations</a:t>
            </a:r>
            <a:endParaRPr lang="de-DE" dirty="0"/>
          </a:p>
          <a:p>
            <a:pPr lvl="2"/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and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annotations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https://www2.eecs.berkeley.edu/Research/Projects/CS/vision/grouping/resources.html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NYUDv2 (NYU Depth Dataset V2)</a:t>
            </a:r>
          </a:p>
          <a:p>
            <a:pPr lvl="2"/>
            <a:r>
              <a:rPr lang="de-DE" dirty="0"/>
              <a:t>1449 RGB-D </a:t>
            </a:r>
            <a:r>
              <a:rPr lang="de-DE" dirty="0" err="1"/>
              <a:t>images</a:t>
            </a:r>
            <a:endParaRPr lang="de-DE" dirty="0"/>
          </a:p>
          <a:p>
            <a:pPr lvl="2"/>
            <a:r>
              <a:rPr lang="de-DE" dirty="0"/>
              <a:t>Includes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2"/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studying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cues</a:t>
            </a:r>
            <a:endParaRPr lang="de-DE" dirty="0"/>
          </a:p>
          <a:p>
            <a:pPr lvl="2"/>
            <a:r>
              <a:rPr lang="de-DE" dirty="0">
                <a:hlinkClick r:id="rId3"/>
              </a:rPr>
              <a:t>https://cs.nyu.edu/~silberman/datasets/nyu_depth_v2.html</a:t>
            </a:r>
            <a:r>
              <a:rPr lang="de-DE" dirty="0"/>
              <a:t> 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51026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Edge Detection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Data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endParaRPr lang="de-DE" dirty="0"/>
          </a:p>
          <a:p>
            <a:pPr lvl="2"/>
            <a:r>
              <a:rPr lang="de-DE" dirty="0"/>
              <a:t>Rotation, </a:t>
            </a:r>
            <a:r>
              <a:rPr lang="de-DE" dirty="0" err="1"/>
              <a:t>Scaling</a:t>
            </a:r>
            <a:r>
              <a:rPr lang="de-DE" dirty="0"/>
              <a:t>, </a:t>
            </a:r>
            <a:r>
              <a:rPr lang="de-DE" dirty="0" err="1"/>
              <a:t>Flipping</a:t>
            </a:r>
            <a:r>
              <a:rPr lang="de-DE" dirty="0"/>
              <a:t> (horizontal/</a:t>
            </a:r>
            <a:r>
              <a:rPr lang="de-DE" dirty="0" err="1"/>
              <a:t>vertical</a:t>
            </a:r>
            <a:r>
              <a:rPr lang="de-DE" dirty="0"/>
              <a:t>)</a:t>
            </a:r>
          </a:p>
          <a:p>
            <a:pPr lvl="2"/>
            <a:r>
              <a:rPr lang="de-DE" dirty="0" err="1"/>
              <a:t>Perspective</a:t>
            </a:r>
            <a:r>
              <a:rPr lang="de-DE" dirty="0"/>
              <a:t> </a:t>
            </a:r>
            <a:r>
              <a:rPr lang="de-DE" dirty="0" err="1"/>
              <a:t>transforms</a:t>
            </a:r>
            <a:endParaRPr lang="de-DE" dirty="0"/>
          </a:p>
          <a:p>
            <a:pPr lvl="1"/>
            <a:r>
              <a:rPr lang="de-DE" dirty="0" err="1"/>
              <a:t>Photometric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endParaRPr lang="de-DE" dirty="0"/>
          </a:p>
          <a:p>
            <a:pPr lvl="2"/>
            <a:r>
              <a:rPr lang="de-DE" dirty="0" err="1"/>
              <a:t>Brightness</a:t>
            </a:r>
            <a:r>
              <a:rPr lang="de-DE" dirty="0"/>
              <a:t>, </a:t>
            </a:r>
            <a:r>
              <a:rPr lang="de-DE" dirty="0" err="1"/>
              <a:t>contrast</a:t>
            </a:r>
            <a:r>
              <a:rPr lang="de-DE" dirty="0"/>
              <a:t> </a:t>
            </a:r>
            <a:r>
              <a:rPr lang="de-DE" dirty="0" err="1"/>
              <a:t>adjustment</a:t>
            </a:r>
            <a:endParaRPr lang="de-DE" dirty="0"/>
          </a:p>
          <a:p>
            <a:pPr lvl="2"/>
            <a:r>
              <a:rPr lang="de-DE" dirty="0"/>
              <a:t>Color </a:t>
            </a:r>
            <a:r>
              <a:rPr lang="de-DE" dirty="0" err="1"/>
              <a:t>jittering</a:t>
            </a:r>
            <a:endParaRPr lang="de-DE" dirty="0"/>
          </a:p>
          <a:p>
            <a:pPr lvl="2"/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addition</a:t>
            </a:r>
            <a:endParaRPr lang="de-DE" dirty="0"/>
          </a:p>
          <a:p>
            <a:pPr lvl="1"/>
            <a:r>
              <a:rPr lang="de-DE" dirty="0" err="1"/>
              <a:t>Synthetic</a:t>
            </a:r>
            <a:r>
              <a:rPr lang="de-DE" dirty="0"/>
              <a:t> Edge Generation</a:t>
            </a:r>
          </a:p>
          <a:p>
            <a:pPr lvl="2"/>
            <a:r>
              <a:rPr lang="de-DE" dirty="0"/>
              <a:t>Add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endParaRPr lang="de-DE" dirty="0"/>
          </a:p>
          <a:p>
            <a:pPr lvl="2"/>
            <a:r>
              <a:rPr lang="de-DE" dirty="0" err="1"/>
              <a:t>Vary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thickness</a:t>
            </a:r>
            <a:r>
              <a:rPr lang="de-DE" dirty="0"/>
              <a:t> and </a:t>
            </a:r>
            <a:r>
              <a:rPr lang="de-DE" dirty="0" err="1"/>
              <a:t>intensity</a:t>
            </a:r>
            <a:endParaRPr lang="de-DE" dirty="0"/>
          </a:p>
          <a:p>
            <a:pPr lvl="2"/>
            <a:r>
              <a:rPr lang="de-DE" dirty="0"/>
              <a:t>Create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1945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36241-A485-7435-D1B5-274A5A9B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421F0-3458-6136-EDE0-E9390B3F4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Find out per-pixel </a:t>
            </a:r>
            <a:r>
              <a:rPr lang="de-DE" dirty="0" err="1"/>
              <a:t>noise</a:t>
            </a:r>
            <a:r>
              <a:rPr lang="de-DE" dirty="0"/>
              <a:t> and </a:t>
            </a:r>
            <a:r>
              <a:rPr lang="de-DE" dirty="0" err="1"/>
              <a:t>subtract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denoising</a:t>
            </a:r>
            <a:r>
              <a:rPr lang="de-DE" dirty="0"/>
              <a:t> at </a:t>
            </a:r>
            <a:r>
              <a:rPr lang="de-DE" dirty="0" err="1"/>
              <a:t>first</a:t>
            </a:r>
            <a:endParaRPr lang="de-DE" dirty="0"/>
          </a:p>
          <a:p>
            <a:pPr lvl="1"/>
            <a:r>
              <a:rPr lang="de-DE" dirty="0"/>
              <a:t>PSNR</a:t>
            </a:r>
          </a:p>
          <a:p>
            <a:pPr lvl="1"/>
            <a:r>
              <a:rPr lang="de-DE" dirty="0"/>
              <a:t>SSIM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798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2992-BB08-E8E3-104F-2236543C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PSNR (Peak Signal-</a:t>
            </a:r>
            <a:r>
              <a:rPr lang="de-DE" dirty="0" err="1"/>
              <a:t>to</a:t>
            </a:r>
            <a:r>
              <a:rPr lang="de-DE" dirty="0"/>
              <a:t>-Noise Ratio):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maximum possible power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signal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power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corrupting</a:t>
            </a:r>
            <a:r>
              <a:rPr lang="de-DE" dirty="0"/>
              <a:t> </a:t>
            </a:r>
            <a:r>
              <a:rPr lang="de-DE" dirty="0" err="1"/>
              <a:t>noise</a:t>
            </a:r>
            <a:endParaRPr lang="de-DE" dirty="0"/>
          </a:p>
          <a:p>
            <a:pPr lvl="1"/>
            <a:r>
              <a:rPr lang="de-DE" dirty="0"/>
              <a:t>PSNR = 20 * log10(MAX_I) - 10 * log10(MSE)</a:t>
            </a:r>
          </a:p>
          <a:p>
            <a:pPr lvl="2"/>
            <a:r>
              <a:rPr lang="de-DE" dirty="0"/>
              <a:t>MAX_I = maximum possible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(</a:t>
            </a:r>
            <a:r>
              <a:rPr lang="de-DE" dirty="0" err="1"/>
              <a:t>usually</a:t>
            </a:r>
            <a:r>
              <a:rPr lang="de-DE" dirty="0"/>
              <a:t> 255)</a:t>
            </a:r>
          </a:p>
          <a:p>
            <a:pPr lvl="2"/>
            <a:r>
              <a:rPr lang="de-DE" dirty="0"/>
              <a:t>MSE =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original and </a:t>
            </a:r>
            <a:r>
              <a:rPr lang="de-DE" dirty="0" err="1"/>
              <a:t>processed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an 8-bit </a:t>
            </a:r>
            <a:r>
              <a:rPr lang="de-DE" dirty="0" err="1"/>
              <a:t>image</a:t>
            </a:r>
            <a:r>
              <a:rPr lang="de-DE" dirty="0"/>
              <a:t> (MAX_I = 255):</a:t>
            </a:r>
          </a:p>
          <a:p>
            <a:pPr lvl="2"/>
            <a:r>
              <a:rPr lang="de-DE" dirty="0" err="1"/>
              <a:t>If</a:t>
            </a:r>
            <a:r>
              <a:rPr lang="de-DE" dirty="0"/>
              <a:t> MSE = 100</a:t>
            </a:r>
          </a:p>
          <a:p>
            <a:pPr lvl="2"/>
            <a:r>
              <a:rPr lang="de-DE" dirty="0"/>
              <a:t>PSNR = 20 * log10(255) - 10 * log10(100) ≈ 48.13 - 20 = 28.13 dB</a:t>
            </a:r>
          </a:p>
          <a:p>
            <a:pPr lvl="1"/>
            <a:r>
              <a:rPr lang="de-DE" dirty="0"/>
              <a:t>Interpretation:</a:t>
            </a:r>
          </a:p>
          <a:p>
            <a:pPr lvl="2"/>
            <a:r>
              <a:rPr lang="de-DE" dirty="0"/>
              <a:t>Higher PSNR =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pPr lvl="2"/>
            <a:r>
              <a:rPr lang="de-DE" dirty="0"/>
              <a:t>PSNR &gt; 30 dB: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pPr lvl="2"/>
            <a:r>
              <a:rPr lang="de-DE" dirty="0"/>
              <a:t>PSNR &lt; 20 dB: Poor </a:t>
            </a:r>
            <a:r>
              <a:rPr lang="de-DE" dirty="0" err="1"/>
              <a:t>quality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829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1F72992-BB08-E8E3-104F-2236543CB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SSIM (</a:t>
                </a:r>
                <a:r>
                  <a:rPr lang="de-DE" dirty="0" err="1"/>
                  <a:t>Structural</a:t>
                </a:r>
                <a:r>
                  <a:rPr lang="de-DE" dirty="0"/>
                  <a:t> </a:t>
                </a:r>
                <a:r>
                  <a:rPr lang="de-DE" dirty="0" err="1"/>
                  <a:t>Similarity</a:t>
                </a:r>
                <a:r>
                  <a:rPr lang="de-DE" dirty="0"/>
                  <a:t> Index): </a:t>
                </a:r>
                <a:r>
                  <a:rPr lang="de-DE" dirty="0" err="1"/>
                  <a:t>Measures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similarity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images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on </a:t>
                </a:r>
                <a:r>
                  <a:rPr lang="de-DE" dirty="0" err="1"/>
                  <a:t>luminance</a:t>
                </a:r>
                <a:r>
                  <a:rPr lang="de-DE" dirty="0"/>
                  <a:t>, </a:t>
                </a:r>
                <a:r>
                  <a:rPr lang="de-DE" dirty="0" err="1"/>
                  <a:t>contrast</a:t>
                </a:r>
                <a:r>
                  <a:rPr lang="de-DE" dirty="0"/>
                  <a:t>, and </a:t>
                </a:r>
                <a:r>
                  <a:rPr lang="de-DE" dirty="0" err="1"/>
                  <a:t>structure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SSIM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de-DE" dirty="0"/>
              </a:p>
              <a:p>
                <a:pPr lvl="2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luminance</a:t>
                </a:r>
                <a:r>
                  <a:rPr lang="de-DE" dirty="0"/>
                  <a:t> </a:t>
                </a:r>
                <a:r>
                  <a:rPr lang="de-DE" dirty="0" err="1"/>
                  <a:t>comparison</a:t>
                </a:r>
                <a:r>
                  <a:rPr lang="de-DE" dirty="0"/>
                  <a:t> </a:t>
                </a:r>
                <a:r>
                  <a:rPr lang="de-DE" dirty="0" err="1"/>
                  <a:t>between</a:t>
                </a:r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dirty="0"/>
              </a:p>
              <a:p>
                <a:pPr lvl="2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contrast</a:t>
                </a:r>
                <a:r>
                  <a:rPr lang="de-DE" dirty="0"/>
                  <a:t> </a:t>
                </a:r>
                <a:r>
                  <a:rPr lang="de-DE" dirty="0" err="1"/>
                  <a:t>comparison</a:t>
                </a:r>
                <a:r>
                  <a:rPr lang="de-DE" dirty="0"/>
                  <a:t> between </a:t>
                </a:r>
                <a:r>
                  <a:rPr lang="de-DE" dirty="0" err="1"/>
                  <a:t>samples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dirty="0"/>
              </a:p>
              <a:p>
                <a:pPr lvl="2"/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structure</a:t>
                </a:r>
                <a:r>
                  <a:rPr lang="de-DE" dirty="0"/>
                  <a:t> </a:t>
                </a:r>
                <a:r>
                  <a:rPr lang="de-DE" dirty="0" err="1"/>
                  <a:t>comparison</a:t>
                </a:r>
                <a:r>
                  <a:rPr lang="de-DE" dirty="0"/>
                  <a:t> between </a:t>
                </a:r>
                <a:r>
                  <a:rPr lang="de-DE" dirty="0" err="1"/>
                  <a:t>samples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/>
                  <a:t> and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2"/>
                <a:r>
                  <a:rPr lang="de-DE" dirty="0" err="1"/>
                  <a:t>Each</a:t>
                </a:r>
                <a:r>
                  <a:rPr lang="de-DE" dirty="0"/>
                  <a:t> </a:t>
                </a:r>
                <a:r>
                  <a:rPr lang="de-DE" dirty="0" err="1"/>
                  <a:t>measure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just a </a:t>
                </a:r>
                <a:r>
                  <a:rPr lang="de-DE" dirty="0" err="1"/>
                  <a:t>combination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mean</a:t>
                </a:r>
                <a:r>
                  <a:rPr lang="de-DE" dirty="0"/>
                  <a:t>, </a:t>
                </a:r>
                <a:r>
                  <a:rPr lang="de-DE" dirty="0" err="1"/>
                  <a:t>variance</a:t>
                </a:r>
                <a:r>
                  <a:rPr lang="de-DE" dirty="0"/>
                  <a:t> and </a:t>
                </a:r>
                <a:r>
                  <a:rPr lang="de-DE" dirty="0" err="1"/>
                  <a:t>covariance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endParaRPr lang="de-DE" dirty="0"/>
              </a:p>
              <a:p>
                <a:pPr lvl="1"/>
                <a:r>
                  <a:rPr lang="de-DE" dirty="0"/>
                  <a:t>Interpretation:</a:t>
                </a:r>
              </a:p>
              <a:p>
                <a:pPr lvl="2"/>
                <a:r>
                  <a:rPr lang="de-DE" dirty="0"/>
                  <a:t>SSIM = 1: </a:t>
                </a:r>
                <a:r>
                  <a:rPr lang="de-DE" dirty="0" err="1"/>
                  <a:t>Perfect</a:t>
                </a:r>
                <a:r>
                  <a:rPr lang="de-DE" dirty="0"/>
                  <a:t> match</a:t>
                </a:r>
              </a:p>
              <a:p>
                <a:pPr lvl="2"/>
                <a:r>
                  <a:rPr lang="de-DE" dirty="0"/>
                  <a:t>SSIM = 0: </a:t>
                </a:r>
                <a:r>
                  <a:rPr lang="de-DE" dirty="0" err="1"/>
                  <a:t>No</a:t>
                </a:r>
                <a:r>
                  <a:rPr lang="de-DE" dirty="0"/>
                  <a:t> </a:t>
                </a:r>
                <a:r>
                  <a:rPr lang="de-DE" dirty="0" err="1"/>
                  <a:t>structural</a:t>
                </a:r>
                <a:r>
                  <a:rPr lang="de-DE" dirty="0"/>
                  <a:t> </a:t>
                </a:r>
                <a:r>
                  <a:rPr lang="de-DE" dirty="0" err="1"/>
                  <a:t>similarity</a:t>
                </a:r>
                <a:endParaRPr lang="de-DE" dirty="0"/>
              </a:p>
              <a:p>
                <a:pPr lvl="2"/>
                <a:r>
                  <a:rPr lang="de-DE" dirty="0" err="1"/>
                  <a:t>Typical</a:t>
                </a:r>
                <a:r>
                  <a:rPr lang="de-DE" dirty="0"/>
                  <a:t> </a:t>
                </a:r>
                <a:r>
                  <a:rPr lang="de-DE" dirty="0" err="1"/>
                  <a:t>range</a:t>
                </a:r>
                <a:r>
                  <a:rPr lang="de-DE" dirty="0"/>
                  <a:t>: 0.8-0.95 </a:t>
                </a:r>
                <a:r>
                  <a:rPr lang="de-DE" dirty="0" err="1"/>
                  <a:t>for</a:t>
                </a:r>
                <a:r>
                  <a:rPr lang="de-DE" dirty="0"/>
                  <a:t> </a:t>
                </a:r>
                <a:r>
                  <a:rPr lang="de-DE" dirty="0" err="1"/>
                  <a:t>good</a:t>
                </a:r>
                <a:r>
                  <a:rPr lang="de-DE" dirty="0"/>
                  <a:t> </a:t>
                </a:r>
                <a:r>
                  <a:rPr lang="de-DE" dirty="0" err="1"/>
                  <a:t>quality</a:t>
                </a:r>
                <a:endParaRPr lang="de-DE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1F72992-BB08-E8E3-104F-2236543CB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31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29EBD-FECF-EF88-24B1-83BE19CE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recap of a previous lecture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354FBB-B00E-BDF7-2514-927E8AE14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CNN development for an image classification task</a:t>
            </a:r>
          </a:p>
          <a:p>
            <a:r>
              <a:rPr lang="en-US" dirty="0"/>
              <a:t>First layer extracts features</a:t>
            </a:r>
          </a:p>
          <a:p>
            <a:r>
              <a:rPr lang="en-US" dirty="0"/>
              <a:t>Middle layers are the body of CNN</a:t>
            </a:r>
          </a:p>
          <a:p>
            <a:r>
              <a:rPr lang="en-US" dirty="0"/>
              <a:t>The last linear layer(s) is the classification head</a:t>
            </a:r>
          </a:p>
          <a:p>
            <a:r>
              <a:rPr lang="en-US" dirty="0"/>
              <a:t>Model input is an image</a:t>
            </a:r>
          </a:p>
          <a:p>
            <a:r>
              <a:rPr lang="en-US" dirty="0"/>
              <a:t>Model output is a vector with NCLASS elements</a:t>
            </a:r>
          </a:p>
          <a:p>
            <a:r>
              <a:rPr lang="en-US" dirty="0"/>
              <a:t>Each value in a vector is a confidence</a:t>
            </a:r>
          </a:p>
          <a:p>
            <a:r>
              <a:rPr lang="en-US" dirty="0"/>
              <a:t>Top-1 value is the predicted class of the input 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491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Denoising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Image </a:t>
            </a:r>
            <a:r>
              <a:rPr lang="de-DE" dirty="0" err="1"/>
              <a:t>denoising</a:t>
            </a:r>
            <a:r>
              <a:rPr lang="de-DE" dirty="0"/>
              <a:t>: </a:t>
            </a:r>
            <a:r>
              <a:rPr lang="de-DE" dirty="0" err="1"/>
              <a:t>removing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preserving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/>
              <a:t>CNN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DnCNN</a:t>
            </a:r>
            <a:r>
              <a:rPr lang="de-DE" dirty="0"/>
              <a:t> (</a:t>
            </a:r>
            <a:r>
              <a:rPr lang="de-DE" dirty="0" err="1"/>
              <a:t>Denoising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Networks) (2017)</a:t>
            </a:r>
          </a:p>
          <a:p>
            <a:pPr lvl="1"/>
            <a:r>
              <a:rPr lang="de-DE" dirty="0" err="1"/>
              <a:t>FFDNet</a:t>
            </a:r>
            <a:r>
              <a:rPr lang="de-DE" dirty="0"/>
              <a:t> (Fast and Flexible </a:t>
            </a:r>
            <a:r>
              <a:rPr lang="de-DE" dirty="0" err="1"/>
              <a:t>denoising</a:t>
            </a:r>
            <a:r>
              <a:rPr lang="de-DE" dirty="0"/>
              <a:t> network) (2018)</a:t>
            </a:r>
          </a:p>
        </p:txBody>
      </p:sp>
    </p:spTree>
    <p:extLst>
      <p:ext uri="{BB962C8B-B14F-4D97-AF65-F5344CB8AC3E}">
        <p14:creationId xmlns:p14="http://schemas.microsoft.com/office/powerpoint/2010/main" val="4280328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Denoising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DnCNN</a:t>
            </a:r>
            <a:r>
              <a:rPr lang="de-DE" dirty="0"/>
              <a:t> (</a:t>
            </a:r>
            <a:r>
              <a:rPr lang="de-DE" dirty="0" err="1"/>
              <a:t>Denoising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Networks) (2017)</a:t>
            </a:r>
          </a:p>
          <a:p>
            <a:pPr lvl="1"/>
            <a:r>
              <a:rPr lang="de-DE" dirty="0"/>
              <a:t>Key </a:t>
            </a:r>
            <a:r>
              <a:rPr lang="de-DE" dirty="0" err="1"/>
              <a:t>Innovations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Introduces</a:t>
            </a:r>
            <a:r>
              <a:rPr lang="de-DE" dirty="0"/>
              <a:t> residual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clean </a:t>
            </a:r>
            <a:r>
              <a:rPr lang="de-DE" dirty="0" err="1"/>
              <a:t>image</a:t>
            </a:r>
            <a:endParaRPr lang="de-DE" dirty="0"/>
          </a:p>
          <a:p>
            <a:pPr lvl="2"/>
            <a:r>
              <a:rPr lang="de-DE" dirty="0"/>
              <a:t>Handles different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lvl="2"/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and </a:t>
            </a:r>
            <a:r>
              <a:rPr lang="de-DE" dirty="0" err="1"/>
              <a:t>ReLU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lvl="1"/>
            <a:r>
              <a:rPr lang="de-DE" dirty="0"/>
              <a:t>Architecture:</a:t>
            </a:r>
          </a:p>
          <a:p>
            <a:pPr lvl="2"/>
            <a:r>
              <a:rPr lang="de-DE" dirty="0"/>
              <a:t>17-layer CNN </a:t>
            </a:r>
            <a:r>
              <a:rPr lang="de-DE" dirty="0" err="1"/>
              <a:t>with</a:t>
            </a:r>
            <a:r>
              <a:rPr lang="de-DE" dirty="0"/>
              <a:t> residual </a:t>
            </a:r>
            <a:r>
              <a:rPr lang="de-DE" dirty="0" err="1"/>
              <a:t>connections</a:t>
            </a:r>
            <a:endParaRPr lang="de-DE" dirty="0"/>
          </a:p>
          <a:p>
            <a:pPr lvl="2"/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r>
              <a:rPr lang="de-DE" dirty="0"/>
              <a:t> 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de-DE" dirty="0"/>
          </a:p>
          <a:p>
            <a:pPr lvl="2"/>
            <a:r>
              <a:rPr lang="de-DE" dirty="0"/>
              <a:t>Outputs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subtracted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dirty="0"/>
              <a:t>Training: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on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maps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https://arxiv.org/abs/1608.03981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1319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Denoising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DnCNN</a:t>
            </a:r>
            <a:r>
              <a:rPr lang="de-DE" dirty="0"/>
              <a:t> (</a:t>
            </a:r>
            <a:r>
              <a:rPr lang="de-DE" dirty="0" err="1"/>
              <a:t>Denoising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Networks) (2017)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80999-E298-D114-FF19-63D2EFD4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42" y="2955631"/>
            <a:ext cx="8467116" cy="2154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453CE4-8C68-D139-4F75-C4BEE4545FEB}"/>
              </a:ext>
            </a:extLst>
          </p:cNvPr>
          <p:cNvSpPr txBox="1"/>
          <p:nvPr/>
        </p:nvSpPr>
        <p:spPr>
          <a:xfrm>
            <a:off x="4784943" y="5228292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3"/>
              </a:rPr>
              <a:t>https://arxiv.org/abs/1608.03981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8655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Denoising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DnCNN</a:t>
            </a:r>
            <a:r>
              <a:rPr lang="de-DE" dirty="0"/>
              <a:t> (</a:t>
            </a:r>
            <a:r>
              <a:rPr lang="de-DE" dirty="0" err="1"/>
              <a:t>Denoising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Networks) (2017)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453CE4-8C68-D139-4F75-C4BEE4545FEB}"/>
              </a:ext>
            </a:extLst>
          </p:cNvPr>
          <p:cNvSpPr txBox="1"/>
          <p:nvPr/>
        </p:nvSpPr>
        <p:spPr>
          <a:xfrm>
            <a:off x="4942798" y="6215876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https://arxiv.org/abs/1608.03981</a:t>
            </a:r>
            <a:r>
              <a:rPr lang="de-DE" sz="1200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CEED47-271D-D207-D9A6-99B93F33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2278156"/>
            <a:ext cx="7772400" cy="39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10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Denoising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FFDNet</a:t>
            </a:r>
            <a:r>
              <a:rPr lang="de-DE" dirty="0"/>
              <a:t> (Fast and Flexible </a:t>
            </a:r>
            <a:r>
              <a:rPr lang="de-DE" dirty="0" err="1"/>
              <a:t>denoising</a:t>
            </a:r>
            <a:r>
              <a:rPr lang="de-DE" dirty="0"/>
              <a:t> network) (2018)</a:t>
            </a:r>
          </a:p>
          <a:p>
            <a:pPr lvl="1"/>
            <a:r>
              <a:rPr lang="de-DE" dirty="0"/>
              <a:t>Key </a:t>
            </a:r>
            <a:r>
              <a:rPr lang="de-DE" dirty="0" err="1"/>
              <a:t>Innovations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First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2"/>
            <a:r>
              <a:rPr lang="de-DE" dirty="0"/>
              <a:t>Can handle </a:t>
            </a:r>
            <a:r>
              <a:rPr lang="de-DE" dirty="0" err="1"/>
              <a:t>spatially</a:t>
            </a:r>
            <a:r>
              <a:rPr lang="de-DE" dirty="0"/>
              <a:t> variant </a:t>
            </a:r>
            <a:r>
              <a:rPr lang="de-DE" dirty="0" err="1"/>
              <a:t>noise</a:t>
            </a:r>
            <a:endParaRPr lang="de-DE" dirty="0"/>
          </a:p>
          <a:p>
            <a:pPr lvl="2"/>
            <a:r>
              <a:rPr lang="de-DE" dirty="0"/>
              <a:t>More flexible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  <a:p>
            <a:pPr lvl="2"/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 time</a:t>
            </a:r>
          </a:p>
          <a:p>
            <a:pPr lvl="1"/>
            <a:r>
              <a:rPr lang="de-DE" dirty="0"/>
              <a:t>Architecture:</a:t>
            </a:r>
          </a:p>
          <a:p>
            <a:pPr lvl="2"/>
            <a:r>
              <a:rPr lang="de-DE" dirty="0"/>
              <a:t>Takes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and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2"/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downsampling</a:t>
            </a:r>
            <a:r>
              <a:rPr lang="de-DE" dirty="0"/>
              <a:t> and </a:t>
            </a:r>
            <a:r>
              <a:rPr lang="de-DE" dirty="0" err="1"/>
              <a:t>upsampling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efficiency</a:t>
            </a:r>
            <a:endParaRPr lang="de-DE" dirty="0"/>
          </a:p>
          <a:p>
            <a:pPr lvl="2"/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separate </a:t>
            </a:r>
            <a:r>
              <a:rPr lang="de-DE" dirty="0" err="1"/>
              <a:t>branches</a:t>
            </a:r>
            <a:endParaRPr lang="de-DE" dirty="0"/>
          </a:p>
          <a:p>
            <a:pPr lvl="1"/>
            <a:r>
              <a:rPr lang="de-DE" dirty="0"/>
              <a:t>Training: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denoising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https://arxiv.org/abs/1710.04026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887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Denoising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FFDNet</a:t>
            </a:r>
            <a:r>
              <a:rPr lang="de-DE" dirty="0"/>
              <a:t> (Fast and Flexible </a:t>
            </a:r>
            <a:r>
              <a:rPr lang="de-DE" dirty="0" err="1"/>
              <a:t>denoising</a:t>
            </a:r>
            <a:r>
              <a:rPr lang="de-DE" dirty="0"/>
              <a:t> network) (2018)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9847C-50E6-5D51-F622-0B6D05378071}"/>
              </a:ext>
            </a:extLst>
          </p:cNvPr>
          <p:cNvSpPr txBox="1"/>
          <p:nvPr/>
        </p:nvSpPr>
        <p:spPr>
          <a:xfrm>
            <a:off x="5073040" y="5341388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https://arxiv.org/abs/1710.04026</a:t>
            </a:r>
            <a:r>
              <a:rPr lang="de-DE" sz="12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A2E7A5-EAF4-2EA9-B5BA-2ECD1034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85" y="2796136"/>
            <a:ext cx="9607312" cy="241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73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Denoising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FFDNet</a:t>
            </a:r>
            <a:r>
              <a:rPr lang="de-DE" dirty="0"/>
              <a:t> (Fast and Flexible </a:t>
            </a:r>
            <a:r>
              <a:rPr lang="de-DE" dirty="0" err="1"/>
              <a:t>denoising</a:t>
            </a:r>
            <a:r>
              <a:rPr lang="de-DE" dirty="0"/>
              <a:t> network) (2018)</a:t>
            </a:r>
          </a:p>
          <a:p>
            <a:pPr lvl="1"/>
            <a:r>
              <a:rPr lang="de-DE" dirty="0"/>
              <a:t>PSNR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9847C-50E6-5D51-F622-0B6D05378071}"/>
              </a:ext>
            </a:extLst>
          </p:cNvPr>
          <p:cNvSpPr txBox="1"/>
          <p:nvPr/>
        </p:nvSpPr>
        <p:spPr>
          <a:xfrm>
            <a:off x="4942799" y="5899964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https://arxiv.org/abs/1710.04026</a:t>
            </a:r>
            <a:r>
              <a:rPr lang="de-DE" sz="1200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92FC18-149C-4CA9-5407-2003BB6E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7" y="2735695"/>
            <a:ext cx="11623045" cy="31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96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Denoising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Datasets</a:t>
            </a:r>
          </a:p>
          <a:p>
            <a:pPr lvl="1"/>
            <a:r>
              <a:rPr lang="de-DE" dirty="0"/>
              <a:t>DIV2K</a:t>
            </a:r>
          </a:p>
          <a:p>
            <a:pPr lvl="2"/>
            <a:r>
              <a:rPr lang="de-DE" dirty="0"/>
              <a:t>1000 high-quality RGB </a:t>
            </a:r>
            <a:r>
              <a:rPr lang="de-DE" dirty="0" err="1"/>
              <a:t>images</a:t>
            </a:r>
            <a:endParaRPr lang="de-DE" dirty="0"/>
          </a:p>
          <a:p>
            <a:pPr lvl="2"/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denoising</a:t>
            </a:r>
            <a:r>
              <a:rPr lang="de-DE" dirty="0"/>
              <a:t> and super-resolution</a:t>
            </a:r>
          </a:p>
          <a:p>
            <a:pPr lvl="2"/>
            <a:r>
              <a:rPr lang="de-DE" dirty="0"/>
              <a:t>Includes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levels</a:t>
            </a:r>
            <a:endParaRPr lang="de-DE" dirty="0"/>
          </a:p>
          <a:p>
            <a:pPr lvl="2"/>
            <a:r>
              <a:rPr lang="de-DE" dirty="0">
                <a:hlinkClick r:id="rId2"/>
              </a:rPr>
              <a:t>https://data.vision.ee.ethz.ch/cvl/DIV2K/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SIDD (Smartphone Image </a:t>
            </a:r>
            <a:r>
              <a:rPr lang="de-DE" dirty="0" err="1"/>
              <a:t>Denoising</a:t>
            </a:r>
            <a:r>
              <a:rPr lang="de-DE" dirty="0"/>
              <a:t> Dataset)</a:t>
            </a:r>
          </a:p>
          <a:p>
            <a:pPr lvl="2"/>
            <a:r>
              <a:rPr lang="de-DE" dirty="0"/>
              <a:t>Real </a:t>
            </a:r>
            <a:r>
              <a:rPr lang="de-DE" dirty="0" err="1"/>
              <a:t>noisy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smartphones</a:t>
            </a:r>
            <a:endParaRPr lang="de-DE" dirty="0"/>
          </a:p>
          <a:p>
            <a:pPr lvl="2"/>
            <a:r>
              <a:rPr lang="de-DE" dirty="0" err="1"/>
              <a:t>Paired</a:t>
            </a:r>
            <a:r>
              <a:rPr lang="de-DE" dirty="0"/>
              <a:t> clean </a:t>
            </a:r>
            <a:r>
              <a:rPr lang="de-DE" dirty="0" err="1"/>
              <a:t>images</a:t>
            </a:r>
            <a:endParaRPr lang="de-DE" dirty="0"/>
          </a:p>
          <a:p>
            <a:pPr lvl="2"/>
            <a:r>
              <a:rPr lang="de-DE" dirty="0"/>
              <a:t>Different </a:t>
            </a:r>
            <a:r>
              <a:rPr lang="de-DE" dirty="0" err="1"/>
              <a:t>lighting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and </a:t>
            </a:r>
            <a:r>
              <a:rPr lang="de-DE" dirty="0" err="1"/>
              <a:t>scenes</a:t>
            </a:r>
            <a:endParaRPr lang="de-DE" dirty="0"/>
          </a:p>
          <a:p>
            <a:pPr lvl="2"/>
            <a:r>
              <a:rPr lang="de-DE" dirty="0">
                <a:hlinkClick r:id="rId3"/>
              </a:rPr>
              <a:t>https://www.eecs.yorku.ca/~kamel/sidd/</a:t>
            </a:r>
            <a:r>
              <a:rPr lang="de-DE" dirty="0"/>
              <a:t> 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800209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Denoising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</a:t>
            </a:r>
            <a:r>
              <a:rPr lang="de-DE" dirty="0" err="1"/>
              <a:t>augmentation</a:t>
            </a:r>
            <a:endParaRPr lang="de-DE" dirty="0"/>
          </a:p>
          <a:p>
            <a:pPr lvl="1"/>
            <a:r>
              <a:rPr lang="de-DE" dirty="0"/>
              <a:t>Noise Generation</a:t>
            </a:r>
          </a:p>
          <a:p>
            <a:pPr lvl="2"/>
            <a:r>
              <a:rPr lang="de-DE" dirty="0"/>
              <a:t>Different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mixes</a:t>
            </a:r>
            <a:endParaRPr lang="de-DE" dirty="0"/>
          </a:p>
          <a:p>
            <a:pPr lvl="1"/>
            <a:r>
              <a:rPr lang="de-DE" dirty="0"/>
              <a:t>Noise Level Variation</a:t>
            </a:r>
          </a:p>
          <a:p>
            <a:pPr lvl="2"/>
            <a:r>
              <a:rPr lang="de-DE" dirty="0"/>
              <a:t>Different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same </a:t>
            </a:r>
            <a:r>
              <a:rPr lang="de-DE" dirty="0" err="1"/>
              <a:t>image</a:t>
            </a:r>
            <a:endParaRPr lang="de-DE" dirty="0"/>
          </a:p>
          <a:p>
            <a:pPr lvl="2"/>
            <a:r>
              <a:rPr lang="de-DE" dirty="0"/>
              <a:t>Progressive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addition</a:t>
            </a:r>
            <a:endParaRPr lang="de-DE" dirty="0"/>
          </a:p>
          <a:p>
            <a:pPr lvl="2"/>
            <a:r>
              <a:rPr lang="de-DE" dirty="0"/>
              <a:t>Noise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variation</a:t>
            </a:r>
            <a:endParaRPr lang="de-DE" dirty="0"/>
          </a:p>
          <a:p>
            <a:pPr lvl="1"/>
            <a:r>
              <a:rPr lang="de-DE" dirty="0"/>
              <a:t>Image Processing</a:t>
            </a:r>
          </a:p>
          <a:p>
            <a:pPr lvl="2"/>
            <a:r>
              <a:rPr lang="de-DE" dirty="0"/>
              <a:t>Blur </a:t>
            </a:r>
            <a:r>
              <a:rPr lang="de-DE" dirty="0" err="1"/>
              <a:t>addition</a:t>
            </a:r>
            <a:endParaRPr lang="de-DE" dirty="0"/>
          </a:p>
          <a:p>
            <a:pPr lvl="2"/>
            <a:r>
              <a:rPr lang="de-DE" dirty="0"/>
              <a:t>JPEG </a:t>
            </a:r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pPr lvl="2"/>
            <a:r>
              <a:rPr lang="de-DE" dirty="0"/>
              <a:t>Sensor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1695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Super-Resolution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Image super-resolution: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preserving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enhancing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r>
              <a:rPr lang="de-DE" dirty="0"/>
              <a:t>CNN </a:t>
            </a:r>
            <a:r>
              <a:rPr lang="de-DE" dirty="0" err="1"/>
              <a:t>approach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SRCNN (Super-Resolution CNN) (2014)</a:t>
            </a:r>
          </a:p>
          <a:p>
            <a:r>
              <a:rPr lang="de-DE" dirty="0"/>
              <a:t>Other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ESRGAN (Enhanced Super-Resolution GAN) (2018)</a:t>
            </a:r>
          </a:p>
          <a:p>
            <a:pPr lvl="1"/>
            <a:r>
              <a:rPr lang="de-DE" dirty="0"/>
              <a:t>RCAN (Residual Channel Attention Network) (2018)</a:t>
            </a:r>
          </a:p>
        </p:txBody>
      </p:sp>
    </p:spTree>
    <p:extLst>
      <p:ext uri="{BB962C8B-B14F-4D97-AF65-F5344CB8AC3E}">
        <p14:creationId xmlns:p14="http://schemas.microsoft.com/office/powerpoint/2010/main" val="174921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36241-A485-7435-D1B5-274A5A9B9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 dirty="0"/>
              <a:t>Edge Detection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421F0-3458-6136-EDE0-E9390B3F4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Mark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pixel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an </a:t>
            </a:r>
            <a:r>
              <a:rPr lang="de-DE" dirty="0" err="1"/>
              <a:t>edge</a:t>
            </a:r>
            <a:endParaRPr lang="de-DE" dirty="0"/>
          </a:p>
          <a:p>
            <a:r>
              <a:rPr lang="de-DE" dirty="0"/>
              <a:t>Binary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pixel</a:t>
            </a:r>
            <a:endParaRPr lang="de-DE" dirty="0"/>
          </a:p>
          <a:p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at </a:t>
            </a:r>
            <a:r>
              <a:rPr lang="de-DE" dirty="0" err="1"/>
              <a:t>first</a:t>
            </a:r>
            <a:endParaRPr lang="de-DE" dirty="0"/>
          </a:p>
          <a:p>
            <a:pPr lvl="1"/>
            <a:r>
              <a:rPr lang="de-DE" dirty="0"/>
              <a:t>Top-1, Top-K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Precision</a:t>
            </a:r>
          </a:p>
          <a:p>
            <a:pPr lvl="1"/>
            <a:r>
              <a:rPr lang="de-DE" dirty="0"/>
              <a:t>Recall</a:t>
            </a:r>
          </a:p>
          <a:p>
            <a:pPr lvl="1"/>
            <a:r>
              <a:rPr lang="de-DE" dirty="0"/>
              <a:t>F1 score</a:t>
            </a:r>
          </a:p>
          <a:p>
            <a:pPr lvl="1"/>
            <a:r>
              <a:rPr lang="de-DE" dirty="0"/>
              <a:t>AP (Average Precision)</a:t>
            </a:r>
          </a:p>
          <a:p>
            <a:pPr lvl="1"/>
            <a:r>
              <a:rPr lang="de-DE" dirty="0" err="1"/>
              <a:t>mAP</a:t>
            </a:r>
            <a:r>
              <a:rPr lang="de-DE" dirty="0"/>
              <a:t> (</a:t>
            </a:r>
            <a:r>
              <a:rPr lang="de-DE" dirty="0" err="1"/>
              <a:t>mean</a:t>
            </a:r>
            <a:r>
              <a:rPr lang="de-DE" dirty="0"/>
              <a:t> Average Precision)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220876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Super-Resolution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SRCNN (Super-Resolution CNN) (2014)</a:t>
            </a:r>
          </a:p>
          <a:p>
            <a:pPr lvl="1"/>
            <a:r>
              <a:rPr lang="de-DE" dirty="0"/>
              <a:t>Key </a:t>
            </a:r>
            <a:r>
              <a:rPr lang="de-DE" dirty="0" err="1"/>
              <a:t>Innovations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The </a:t>
            </a:r>
            <a:r>
              <a:rPr lang="de-DE" dirty="0" err="1"/>
              <a:t>first</a:t>
            </a:r>
            <a:r>
              <a:rPr lang="de-DE" dirty="0"/>
              <a:t> CNN </a:t>
            </a:r>
            <a:r>
              <a:rPr lang="de-DE" dirty="0" err="1"/>
              <a:t>for</a:t>
            </a:r>
            <a:r>
              <a:rPr lang="de-DE" dirty="0"/>
              <a:t> super-resolution</a:t>
            </a:r>
          </a:p>
          <a:p>
            <a:pPr lvl="2"/>
            <a:r>
              <a:rPr lang="de-DE" dirty="0"/>
              <a:t>End-</a:t>
            </a:r>
            <a:r>
              <a:rPr lang="de-DE" dirty="0" err="1"/>
              <a:t>to</a:t>
            </a:r>
            <a:r>
              <a:rPr lang="de-DE" dirty="0"/>
              <a:t>-end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high </a:t>
            </a:r>
            <a:r>
              <a:rPr lang="de-DE" dirty="0" err="1"/>
              <a:t>resolution</a:t>
            </a:r>
            <a:endParaRPr lang="de-DE" dirty="0"/>
          </a:p>
          <a:p>
            <a:pPr lvl="2"/>
            <a:r>
              <a:rPr lang="de-DE" dirty="0" err="1"/>
              <a:t>Three-layer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pPr lvl="2"/>
            <a:r>
              <a:rPr lang="de-DE" dirty="0" err="1"/>
              <a:t>Learns</a:t>
            </a:r>
            <a:r>
              <a:rPr lang="de-DE" dirty="0"/>
              <a:t> non-linear </a:t>
            </a:r>
            <a:r>
              <a:rPr lang="de-DE" dirty="0" err="1"/>
              <a:t>mapping</a:t>
            </a:r>
            <a:endParaRPr lang="de-DE" dirty="0"/>
          </a:p>
          <a:p>
            <a:pPr lvl="1"/>
            <a:r>
              <a:rPr lang="de-DE" dirty="0"/>
              <a:t>Architecture:</a:t>
            </a:r>
          </a:p>
          <a:p>
            <a:pPr lvl="2"/>
            <a:r>
              <a:rPr lang="de-DE" dirty="0"/>
              <a:t>Patch </a:t>
            </a:r>
            <a:r>
              <a:rPr lang="de-DE" dirty="0" err="1"/>
              <a:t>extraction</a:t>
            </a:r>
            <a:r>
              <a:rPr lang="de-DE" dirty="0"/>
              <a:t> and </a:t>
            </a:r>
            <a:r>
              <a:rPr lang="de-DE" dirty="0" err="1"/>
              <a:t>representation</a:t>
            </a:r>
            <a:endParaRPr lang="de-DE" dirty="0"/>
          </a:p>
          <a:p>
            <a:pPr lvl="2"/>
            <a:r>
              <a:rPr lang="de-DE" dirty="0"/>
              <a:t>Non-linear </a:t>
            </a:r>
            <a:r>
              <a:rPr lang="de-DE" dirty="0" err="1"/>
              <a:t>mapping</a:t>
            </a:r>
            <a:endParaRPr lang="de-DE" dirty="0"/>
          </a:p>
          <a:p>
            <a:pPr lvl="2"/>
            <a:r>
              <a:rPr lang="de-DE" dirty="0"/>
              <a:t>Reconstruction</a:t>
            </a:r>
          </a:p>
          <a:p>
            <a:pPr lvl="1"/>
            <a:r>
              <a:rPr lang="de-DE" dirty="0"/>
              <a:t>Training: </a:t>
            </a:r>
            <a:r>
              <a:rPr lang="de-DE" dirty="0" err="1"/>
              <a:t>uses</a:t>
            </a:r>
            <a:r>
              <a:rPr lang="de-DE" dirty="0"/>
              <a:t> MSE </a:t>
            </a:r>
            <a:r>
              <a:rPr lang="de-DE" dirty="0" err="1"/>
              <a:t>loss</a:t>
            </a:r>
            <a:endParaRPr lang="de-DE" dirty="0"/>
          </a:p>
          <a:p>
            <a:pPr lvl="1"/>
            <a:r>
              <a:rPr lang="de-DE" dirty="0">
                <a:hlinkClick r:id="rId2"/>
              </a:rPr>
              <a:t>https://arxiv.org/abs/1501.00092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4345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Super-Resolution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SRCNN (Super-Resolution CNN) (2014)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0599B-92C8-20E8-70E0-9097834B6221}"/>
              </a:ext>
            </a:extLst>
          </p:cNvPr>
          <p:cNvSpPr txBox="1"/>
          <p:nvPr/>
        </p:nvSpPr>
        <p:spPr>
          <a:xfrm>
            <a:off x="4942798" y="6034901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https://arxiv.org/abs/1501.00092</a:t>
            </a:r>
            <a:r>
              <a:rPr lang="de-DE" sz="12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4E2E413-7418-B4C1-89E7-00598517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10" y="2592479"/>
            <a:ext cx="9080179" cy="33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2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Super-Resolution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SRCNN (Super-Resolution CNN) (2014)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0599B-92C8-20E8-70E0-9097834B6221}"/>
              </a:ext>
            </a:extLst>
          </p:cNvPr>
          <p:cNvSpPr txBox="1"/>
          <p:nvPr/>
        </p:nvSpPr>
        <p:spPr>
          <a:xfrm>
            <a:off x="4942798" y="6034901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https://arxiv.org/abs/1501.00092</a:t>
            </a:r>
            <a:r>
              <a:rPr lang="de-DE" sz="1200" dirty="0"/>
              <a:t>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FCC9EC-701F-831E-4346-5275FD063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390" y="2292660"/>
            <a:ext cx="7505216" cy="374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72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Super-Resolution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Datasets:</a:t>
            </a:r>
            <a:endParaRPr lang="ru-RU" dirty="0"/>
          </a:p>
          <a:p>
            <a:pPr lvl="1"/>
            <a:r>
              <a:rPr lang="de-DE" dirty="0"/>
              <a:t>DIV2K</a:t>
            </a:r>
            <a:endParaRPr lang="ru-RU" dirty="0"/>
          </a:p>
          <a:p>
            <a:pPr lvl="2"/>
            <a:r>
              <a:rPr lang="de-DE" dirty="0"/>
              <a:t>1000 high-quality </a:t>
            </a: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 (2x, 3x, 4x),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and </a:t>
            </a:r>
            <a:r>
              <a:rPr lang="de-DE" dirty="0" err="1"/>
              <a:t>validation</a:t>
            </a:r>
            <a:endParaRPr lang="ru-RU" dirty="0"/>
          </a:p>
          <a:p>
            <a:pPr lvl="2"/>
            <a:r>
              <a:rPr lang="de-DE" dirty="0">
                <a:hlinkClick r:id="rId2"/>
              </a:rPr>
              <a:t>https://data.vision.ee.ethz.ch/cvl/DIV2K/</a:t>
            </a:r>
            <a:r>
              <a:rPr lang="ru-RU" dirty="0"/>
              <a:t> </a:t>
            </a:r>
          </a:p>
          <a:p>
            <a:pPr lvl="1"/>
            <a:r>
              <a:rPr lang="de-DE" dirty="0"/>
              <a:t>Set5/Set14</a:t>
            </a:r>
            <a:endParaRPr lang="ru-RU" dirty="0"/>
          </a:p>
          <a:p>
            <a:pPr lvl="2"/>
            <a:r>
              <a:rPr lang="de-DE" dirty="0"/>
              <a:t>Small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(5/14 </a:t>
            </a:r>
            <a:r>
              <a:rPr lang="de-DE" dirty="0" err="1"/>
              <a:t>images</a:t>
            </a:r>
            <a:r>
              <a:rPr lang="de-DE" dirty="0"/>
              <a:t>),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benchmarking</a:t>
            </a:r>
            <a:endParaRPr lang="ru-RU" dirty="0"/>
          </a:p>
          <a:p>
            <a:pPr lvl="2"/>
            <a:r>
              <a:rPr lang="de-DE" dirty="0">
                <a:hlinkClick r:id="rId3"/>
              </a:rPr>
              <a:t>https://huggingface.co/datasets/eugenesiow/Set5</a:t>
            </a:r>
            <a:r>
              <a:rPr lang="de-DE" dirty="0"/>
              <a:t> </a:t>
            </a:r>
          </a:p>
          <a:p>
            <a:pPr lvl="2"/>
            <a:r>
              <a:rPr lang="de-DE" dirty="0">
                <a:hlinkClick r:id="rId4"/>
              </a:rPr>
              <a:t>https://huggingface.co/datasets/eugenesiow/Set14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Urban100</a:t>
            </a:r>
          </a:p>
          <a:p>
            <a:pPr lvl="2"/>
            <a:r>
              <a:rPr lang="de-DE" dirty="0"/>
              <a:t>100 urban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super-resolution,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lvl="2"/>
            <a:r>
              <a:rPr lang="de-DE" dirty="0">
                <a:hlinkClick r:id="rId5"/>
              </a:rPr>
              <a:t>https://huggingface.co/datasets/eugenesiow/Urban100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982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89D54-F6AE-268D-4D3F-955A31D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Super-Resolution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33CA6-6923-AE8E-0155-BD11DBEE8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Data Augmentation </a:t>
            </a:r>
            <a:r>
              <a:rPr lang="de-DE" dirty="0" err="1"/>
              <a:t>for</a:t>
            </a:r>
            <a:r>
              <a:rPr lang="de-DE" dirty="0"/>
              <a:t> Super-Resolution:</a:t>
            </a:r>
          </a:p>
          <a:p>
            <a:pPr lvl="1"/>
            <a:r>
              <a:rPr lang="de-DE" dirty="0"/>
              <a:t>Data </a:t>
            </a:r>
            <a:r>
              <a:rPr lang="de-DE" dirty="0" err="1"/>
              <a:t>augmentation</a:t>
            </a:r>
            <a:r>
              <a:rPr lang="de-DE" dirty="0"/>
              <a:t> </a:t>
            </a:r>
            <a:r>
              <a:rPr lang="de-DE" dirty="0" err="1"/>
              <a:t>approaches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denoising</a:t>
            </a:r>
            <a:endParaRPr lang="de-DE" dirty="0"/>
          </a:p>
          <a:p>
            <a:pPr lvl="2"/>
            <a:r>
              <a:rPr lang="de-DE" dirty="0"/>
              <a:t>Noise </a:t>
            </a:r>
            <a:r>
              <a:rPr lang="de-DE" dirty="0" err="1"/>
              <a:t>addition</a:t>
            </a:r>
            <a:endParaRPr lang="de-DE" dirty="0"/>
          </a:p>
          <a:p>
            <a:pPr lvl="2"/>
            <a:r>
              <a:rPr lang="de-DE" dirty="0"/>
              <a:t>JPEG </a:t>
            </a:r>
            <a:r>
              <a:rPr lang="de-DE" dirty="0" err="1"/>
              <a:t>artifacts</a:t>
            </a:r>
            <a:endParaRPr lang="de-DE" dirty="0"/>
          </a:p>
          <a:p>
            <a:pPr lvl="2"/>
            <a:r>
              <a:rPr lang="de-DE" dirty="0" err="1"/>
              <a:t>Geometric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endParaRPr lang="de-DE" dirty="0"/>
          </a:p>
          <a:p>
            <a:pPr lvl="1"/>
            <a:r>
              <a:rPr lang="de-DE" dirty="0" err="1"/>
              <a:t>Downsampling</a:t>
            </a:r>
            <a:r>
              <a:rPr lang="de-DE" dirty="0"/>
              <a:t> Methods</a:t>
            </a:r>
          </a:p>
          <a:p>
            <a:pPr lvl="2"/>
            <a:r>
              <a:rPr lang="de-DE" dirty="0" err="1"/>
              <a:t>Bicubic</a:t>
            </a:r>
            <a:r>
              <a:rPr lang="de-DE" dirty="0"/>
              <a:t> </a:t>
            </a:r>
            <a:r>
              <a:rPr lang="de-DE" dirty="0" err="1"/>
              <a:t>downsampling</a:t>
            </a:r>
            <a:endParaRPr lang="de-DE" dirty="0"/>
          </a:p>
          <a:p>
            <a:pPr lvl="2"/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blur</a:t>
            </a:r>
            <a:r>
              <a:rPr lang="de-DE" dirty="0"/>
              <a:t> + </a:t>
            </a:r>
            <a:r>
              <a:rPr lang="de-DE" dirty="0" err="1"/>
              <a:t>downsampling</a:t>
            </a:r>
            <a:endParaRPr lang="de-DE" dirty="0"/>
          </a:p>
          <a:p>
            <a:pPr lvl="2"/>
            <a:r>
              <a:rPr lang="de-DE" dirty="0"/>
              <a:t>Different </a:t>
            </a:r>
            <a:r>
              <a:rPr lang="de-DE" dirty="0" err="1"/>
              <a:t>downsampling</a:t>
            </a:r>
            <a:r>
              <a:rPr lang="de-DE" dirty="0"/>
              <a:t> </a:t>
            </a:r>
            <a:r>
              <a:rPr lang="de-DE" dirty="0" err="1"/>
              <a:t>kernels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793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DE"/>
              <a:t>Super-Resolution</a:t>
            </a:r>
            <a:r>
              <a:rPr lang="en-US" dirty="0"/>
              <a:t> Task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B6DC07-A532-B675-152E-145FCFFD4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de-DE" dirty="0" err="1"/>
              <a:t>Applications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Medical Imaging</a:t>
            </a:r>
          </a:p>
          <a:p>
            <a:pPr lvl="2"/>
            <a:r>
              <a:rPr lang="de-DE" dirty="0" err="1"/>
              <a:t>Enhancing</a:t>
            </a:r>
            <a:r>
              <a:rPr lang="de-DE" dirty="0"/>
              <a:t> </a:t>
            </a:r>
            <a:r>
              <a:rPr lang="de-DE" dirty="0" err="1"/>
              <a:t>medical</a:t>
            </a:r>
            <a:r>
              <a:rPr lang="de-DE" dirty="0"/>
              <a:t> </a:t>
            </a:r>
            <a:r>
              <a:rPr lang="de-DE" dirty="0" err="1"/>
              <a:t>scans</a:t>
            </a:r>
            <a:endParaRPr lang="de-DE" dirty="0"/>
          </a:p>
          <a:p>
            <a:pPr lvl="2"/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diagnosis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  <a:p>
            <a:pPr lvl="2"/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scanning</a:t>
            </a:r>
            <a:r>
              <a:rPr lang="de-DE" dirty="0"/>
              <a:t> time</a:t>
            </a:r>
          </a:p>
          <a:p>
            <a:pPr lvl="1"/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Imagery</a:t>
            </a:r>
            <a:endParaRPr lang="de-DE" dirty="0"/>
          </a:p>
          <a:p>
            <a:pPr lvl="2"/>
            <a:r>
              <a:rPr lang="de-DE" dirty="0" err="1"/>
              <a:t>Enhancing</a:t>
            </a:r>
            <a:r>
              <a:rPr lang="de-DE" dirty="0"/>
              <a:t> remote </a:t>
            </a:r>
            <a:r>
              <a:rPr lang="de-DE" dirty="0" err="1"/>
              <a:t>sensing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/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pPr lvl="2"/>
            <a:r>
              <a:rPr lang="de-DE" dirty="0" err="1"/>
              <a:t>Better</a:t>
            </a:r>
            <a:r>
              <a:rPr lang="de-DE" dirty="0"/>
              <a:t> environmental </a:t>
            </a:r>
            <a:r>
              <a:rPr lang="de-DE" dirty="0" err="1"/>
              <a:t>monitoring</a:t>
            </a:r>
            <a:endParaRPr lang="de-DE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656FA03-1AA9-5878-D8D7-06675800E505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e-DE" dirty="0"/>
          </a:p>
          <a:p>
            <a:pPr lvl="1"/>
            <a:r>
              <a:rPr lang="de-DE" dirty="0"/>
              <a:t>Video Enhancement</a:t>
            </a:r>
          </a:p>
          <a:p>
            <a:pPr lvl="2"/>
            <a:r>
              <a:rPr lang="de-DE" dirty="0" err="1"/>
              <a:t>Upscaling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videos</a:t>
            </a:r>
            <a:endParaRPr lang="de-DE" dirty="0"/>
          </a:p>
          <a:p>
            <a:pPr lvl="2"/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streaming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pPr lvl="2"/>
            <a:r>
              <a:rPr lang="de-DE" dirty="0" err="1"/>
              <a:t>Enhancing</a:t>
            </a:r>
            <a:r>
              <a:rPr lang="de-DE" dirty="0"/>
              <a:t> </a:t>
            </a:r>
            <a:r>
              <a:rPr lang="de-DE" dirty="0" err="1"/>
              <a:t>surveillance</a:t>
            </a:r>
            <a:r>
              <a:rPr lang="de-DE" dirty="0"/>
              <a:t> </a:t>
            </a:r>
            <a:r>
              <a:rPr lang="de-DE" dirty="0" err="1"/>
              <a:t>footage</a:t>
            </a:r>
            <a:endParaRPr lang="de-DE" dirty="0"/>
          </a:p>
          <a:p>
            <a:pPr lvl="1"/>
            <a:r>
              <a:rPr lang="de-DE" dirty="0"/>
              <a:t>Mobile </a:t>
            </a:r>
            <a:r>
              <a:rPr lang="de-DE" dirty="0" err="1"/>
              <a:t>Photography</a:t>
            </a:r>
            <a:endParaRPr lang="de-DE" dirty="0"/>
          </a:p>
          <a:p>
            <a:pPr lvl="2"/>
            <a:r>
              <a:rPr lang="de-DE" dirty="0"/>
              <a:t>Zoom </a:t>
            </a:r>
            <a:r>
              <a:rPr lang="de-DE" dirty="0" err="1"/>
              <a:t>enhancement</a:t>
            </a:r>
            <a:endParaRPr lang="de-DE" dirty="0"/>
          </a:p>
          <a:p>
            <a:pPr lvl="2"/>
            <a:r>
              <a:rPr lang="de-DE" dirty="0"/>
              <a:t>Low-light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improvement</a:t>
            </a:r>
            <a:endParaRPr lang="de-DE" dirty="0"/>
          </a:p>
          <a:p>
            <a:pPr lvl="2"/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detail</a:t>
            </a:r>
            <a:r>
              <a:rPr lang="de-DE" dirty="0"/>
              <a:t> </a:t>
            </a:r>
            <a:r>
              <a:rPr lang="de-DE" dirty="0" err="1"/>
              <a:t>preservation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1076446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Partitioning an image into multiple segments or regions</a:t>
            </a:r>
            <a:endParaRPr lang="ru-RU" dirty="0"/>
          </a:p>
          <a:p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at </a:t>
            </a:r>
            <a:r>
              <a:rPr lang="de-DE" dirty="0" err="1"/>
              <a:t>first</a:t>
            </a:r>
            <a:endParaRPr lang="de-DE" dirty="0"/>
          </a:p>
          <a:p>
            <a:pPr lvl="1"/>
            <a:r>
              <a:rPr lang="en-US" dirty="0" err="1"/>
              <a:t>IoU</a:t>
            </a:r>
            <a:r>
              <a:rPr lang="en-US" dirty="0"/>
              <a:t> </a:t>
            </a:r>
            <a:r>
              <a:rPr lang="ru-DE" dirty="0"/>
              <a:t>(Intersection over Union)</a:t>
            </a:r>
            <a:endParaRPr lang="en-US" dirty="0"/>
          </a:p>
          <a:p>
            <a:pPr lvl="1"/>
            <a:r>
              <a:rPr lang="en-US" dirty="0" err="1"/>
              <a:t>mIoU</a:t>
            </a:r>
            <a:r>
              <a:rPr lang="en-US" dirty="0"/>
              <a:t> (mean </a:t>
            </a:r>
            <a:r>
              <a:rPr lang="ru-DE" dirty="0"/>
              <a:t>Intersection over Union)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544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</a:t>
            </a:r>
            <a:r>
              <a:rPr lang="ru-DE"/>
              <a:t>Evaluation metrics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2992-BB08-E8E3-104F-2236543C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DE" dirty="0"/>
              <a:t>IoU (Intersection over Union): </a:t>
            </a:r>
            <a:r>
              <a:rPr lang="de-DE" dirty="0"/>
              <a:t>Ratio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and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segments</a:t>
            </a:r>
            <a:endParaRPr lang="de-DE" dirty="0"/>
          </a:p>
          <a:p>
            <a:pPr lvl="1"/>
            <a:r>
              <a:rPr lang="de-DE" dirty="0" err="1"/>
              <a:t>IoU</a:t>
            </a:r>
            <a:r>
              <a:rPr lang="de-DE" dirty="0"/>
              <a:t> = Area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Overlap</a:t>
            </a:r>
            <a:r>
              <a:rPr lang="de-DE" dirty="0"/>
              <a:t> / Area </a:t>
            </a:r>
            <a:r>
              <a:rPr lang="de-DE" dirty="0" err="1"/>
              <a:t>of</a:t>
            </a:r>
            <a:r>
              <a:rPr lang="de-DE" dirty="0"/>
              <a:t> Union</a:t>
            </a:r>
          </a:p>
          <a:p>
            <a:pPr lvl="1"/>
            <a:r>
              <a:rPr lang="de-DE" dirty="0"/>
              <a:t>Ground Truth: [1 1 0]   </a:t>
            </a:r>
            <a:r>
              <a:rPr lang="de-DE" dirty="0" err="1"/>
              <a:t>Predicted</a:t>
            </a:r>
            <a:r>
              <a:rPr lang="de-DE" dirty="0"/>
              <a:t>:  [1 1 0]   </a:t>
            </a:r>
            <a:r>
              <a:rPr lang="de-DE" dirty="0" err="1"/>
              <a:t>Overlap</a:t>
            </a:r>
            <a:r>
              <a:rPr lang="de-DE" dirty="0"/>
              <a:t>:  [1 1 0]  Union:  [1 1 0]</a:t>
            </a:r>
            <a:br>
              <a:rPr lang="de-DE" dirty="0"/>
            </a:br>
            <a:r>
              <a:rPr lang="de-DE" dirty="0"/>
              <a:t>                           [1 1 0]                       [1 0 0]                     [1 0 0]                [1 1 0]</a:t>
            </a:r>
            <a:br>
              <a:rPr lang="de-DE" dirty="0"/>
            </a:br>
            <a:r>
              <a:rPr lang="de-DE" dirty="0"/>
              <a:t>                           [0 0 0]                       [0 0 0]                     [0 0 0]                [0 0 0]</a:t>
            </a:r>
            <a:br>
              <a:rPr lang="de-DE" dirty="0"/>
            </a:br>
            <a:r>
              <a:rPr lang="de-DE" dirty="0" err="1"/>
              <a:t>IoU</a:t>
            </a:r>
            <a:r>
              <a:rPr lang="de-DE" dirty="0"/>
              <a:t> = 3 / 4 = 0.75</a:t>
            </a:r>
          </a:p>
          <a:p>
            <a:pPr lvl="1"/>
            <a:r>
              <a:rPr lang="de-DE" dirty="0"/>
              <a:t>Explanation:</a:t>
            </a:r>
          </a:p>
          <a:p>
            <a:pPr lvl="2"/>
            <a:r>
              <a:rPr lang="de-DE" dirty="0" err="1"/>
              <a:t>Overlap</a:t>
            </a:r>
            <a:r>
              <a:rPr lang="de-DE" dirty="0"/>
              <a:t>: Pixels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and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1</a:t>
            </a:r>
          </a:p>
          <a:p>
            <a:pPr lvl="2"/>
            <a:r>
              <a:rPr lang="de-DE" dirty="0"/>
              <a:t>Union: Pixels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</a:t>
            </a:r>
          </a:p>
          <a:p>
            <a:pPr lvl="2"/>
            <a:r>
              <a:rPr lang="de-DE" dirty="0" err="1"/>
              <a:t>IoU</a:t>
            </a:r>
            <a:r>
              <a:rPr lang="de-DE" dirty="0"/>
              <a:t> =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/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in </a:t>
            </a:r>
            <a:r>
              <a:rPr lang="de-DE" dirty="0" err="1"/>
              <a:t>union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2157283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E9FEB-62FF-7FDE-C350-9655E9F0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</a:t>
            </a:r>
            <a:r>
              <a:rPr lang="ru-DE"/>
              <a:t>Evaluation metrics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F72992-BB08-E8E3-104F-2236543CB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DE" dirty="0"/>
              <a:t>mIoU (mean Intersection over Union): </a:t>
            </a:r>
            <a:r>
              <a:rPr lang="de-DE" dirty="0"/>
              <a:t>Average </a:t>
            </a:r>
            <a:r>
              <a:rPr lang="de-DE" dirty="0" err="1"/>
              <a:t>IoU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all </a:t>
            </a:r>
            <a:r>
              <a:rPr lang="de-DE" dirty="0" err="1"/>
              <a:t>classes</a:t>
            </a:r>
            <a:r>
              <a:rPr lang="de-DE" dirty="0"/>
              <a:t> in a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task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a 3-class </a:t>
            </a:r>
            <a:r>
              <a:rPr lang="de-DE" dirty="0" err="1"/>
              <a:t>segmentation</a:t>
            </a:r>
            <a:r>
              <a:rPr lang="de-DE" dirty="0"/>
              <a:t> (</a:t>
            </a:r>
            <a:r>
              <a:rPr lang="de-DE" dirty="0" err="1"/>
              <a:t>background</a:t>
            </a:r>
            <a:r>
              <a:rPr lang="de-DE" dirty="0"/>
              <a:t>, </a:t>
            </a:r>
            <a:r>
              <a:rPr lang="de-DE" dirty="0" err="1"/>
              <a:t>cat</a:t>
            </a:r>
            <a:r>
              <a:rPr lang="de-DE" dirty="0"/>
              <a:t>, </a:t>
            </a:r>
            <a:r>
              <a:rPr lang="de-DE" dirty="0" err="1"/>
              <a:t>dog</a:t>
            </a:r>
            <a:r>
              <a:rPr lang="de-DE" dirty="0"/>
              <a:t>):</a:t>
            </a:r>
          </a:p>
          <a:p>
            <a:pPr lvl="2"/>
            <a:r>
              <a:rPr lang="de-DE" dirty="0"/>
              <a:t>Background </a:t>
            </a:r>
            <a:r>
              <a:rPr lang="de-DE" dirty="0" err="1"/>
              <a:t>IoU</a:t>
            </a:r>
            <a:r>
              <a:rPr lang="de-DE" dirty="0"/>
              <a:t> = 0.9</a:t>
            </a:r>
          </a:p>
          <a:p>
            <a:pPr lvl="2"/>
            <a:r>
              <a:rPr lang="de-DE" dirty="0"/>
              <a:t>Cat </a:t>
            </a:r>
            <a:r>
              <a:rPr lang="de-DE" dirty="0" err="1"/>
              <a:t>IoU</a:t>
            </a:r>
            <a:r>
              <a:rPr lang="de-DE" dirty="0"/>
              <a:t> = 0.7</a:t>
            </a:r>
          </a:p>
          <a:p>
            <a:pPr lvl="2"/>
            <a:r>
              <a:rPr lang="de-DE" dirty="0"/>
              <a:t>Dog </a:t>
            </a:r>
            <a:r>
              <a:rPr lang="de-DE" dirty="0" err="1"/>
              <a:t>IoU</a:t>
            </a:r>
            <a:r>
              <a:rPr lang="de-DE" dirty="0"/>
              <a:t> = 0.8</a:t>
            </a:r>
          </a:p>
          <a:p>
            <a:pPr lvl="1"/>
            <a:r>
              <a:rPr lang="de-DE" dirty="0" err="1"/>
              <a:t>Then</a:t>
            </a:r>
            <a:r>
              <a:rPr lang="de-DE" dirty="0"/>
              <a:t>:</a:t>
            </a:r>
          </a:p>
          <a:p>
            <a:pPr lvl="2"/>
            <a:r>
              <a:rPr lang="de-DE" dirty="0" err="1"/>
              <a:t>mIoU</a:t>
            </a:r>
            <a:r>
              <a:rPr lang="de-DE" dirty="0"/>
              <a:t> = (0.9 + 0.7 + 0.8) / 3 = 0.8</a:t>
            </a:r>
          </a:p>
        </p:txBody>
      </p:sp>
    </p:spTree>
    <p:extLst>
      <p:ext uri="{BB962C8B-B14F-4D97-AF65-F5344CB8AC3E}">
        <p14:creationId xmlns:p14="http://schemas.microsoft.com/office/powerpoint/2010/main" val="1593529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Tasks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segmentation: partitioning an image into multiple segments or regions</a:t>
            </a:r>
          </a:p>
          <a:p>
            <a:r>
              <a:rPr lang="en-US" dirty="0"/>
              <a:t>Types of Segmentation:</a:t>
            </a:r>
          </a:p>
          <a:p>
            <a:pPr lvl="1"/>
            <a:r>
              <a:rPr lang="en-US" dirty="0"/>
              <a:t>Semantic Segmentation</a:t>
            </a:r>
          </a:p>
          <a:p>
            <a:pPr lvl="1"/>
            <a:r>
              <a:rPr lang="en-US" dirty="0"/>
              <a:t>Instance Segmentation</a:t>
            </a:r>
          </a:p>
          <a:p>
            <a:pPr lvl="1"/>
            <a:r>
              <a:rPr lang="en-US" dirty="0"/>
              <a:t>Panoptic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4041979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54D9-7D0C-9447-67E8-EA6D960A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A5CD8-68FE-CC43-80F3-93876453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DE" dirty="0">
                <a:cs typeface="Courier New" panose="02070309020205020404" pitchFamily="49" charset="0"/>
              </a:rPr>
              <a:t>Basic terms: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objects</a:t>
            </a:r>
            <a:endParaRPr lang="de-DE" dirty="0"/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categorize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(e.g.,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setups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multiclass</a:t>
            </a:r>
            <a:r>
              <a:rPr lang="de-DE" dirty="0"/>
              <a:t> </a:t>
            </a:r>
            <a:r>
              <a:rPr lang="de-DE" dirty="0" err="1"/>
              <a:t>labeling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confidence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belongs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lvl="1"/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such </a:t>
            </a:r>
            <a:r>
              <a:rPr lang="de-DE" dirty="0" err="1"/>
              <a:t>vectors</a:t>
            </a:r>
            <a:r>
              <a:rPr lang="de-DE" dirty="0"/>
              <a:t> (due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multiclass</a:t>
            </a:r>
            <a:r>
              <a:rPr lang="de-DE" dirty="0"/>
              <a:t> </a:t>
            </a:r>
            <a:r>
              <a:rPr lang="de-DE" dirty="0" err="1"/>
              <a:t>labeling</a:t>
            </a:r>
            <a:r>
              <a:rPr lang="de-DE" dirty="0"/>
              <a:t>)</a:t>
            </a:r>
          </a:p>
          <a:p>
            <a:r>
              <a:rPr lang="de-DE" sz="2600" dirty="0" err="1"/>
              <a:t>We</a:t>
            </a:r>
            <a:r>
              <a:rPr lang="de-DE" sz="2600" dirty="0"/>
              <a:t> </a:t>
            </a:r>
            <a:r>
              <a:rPr lang="de-DE" sz="2600" dirty="0" err="1"/>
              <a:t>may</a:t>
            </a:r>
            <a:r>
              <a:rPr lang="de-DE" sz="2600" dirty="0"/>
              <a:t> </a:t>
            </a:r>
            <a:r>
              <a:rPr lang="de-DE" sz="2600" dirty="0" err="1"/>
              <a:t>select</a:t>
            </a:r>
            <a:r>
              <a:rPr lang="de-DE" sz="2600" dirty="0"/>
              <a:t> not a </a:t>
            </a:r>
            <a:r>
              <a:rPr lang="de-DE" sz="2600" dirty="0" err="1"/>
              <a:t>single</a:t>
            </a:r>
            <a:r>
              <a:rPr lang="de-DE" sz="2600" dirty="0"/>
              <a:t>, but </a:t>
            </a:r>
            <a:r>
              <a:rPr lang="de-DE" sz="2600" dirty="0" err="1"/>
              <a:t>several</a:t>
            </a:r>
            <a:r>
              <a:rPr lang="de-DE" sz="2600" dirty="0"/>
              <a:t> </a:t>
            </a:r>
            <a:r>
              <a:rPr lang="de-DE" sz="2600" dirty="0" err="1"/>
              <a:t>largest</a:t>
            </a:r>
            <a:r>
              <a:rPr lang="de-DE" sz="2600" dirty="0"/>
              <a:t> </a:t>
            </a:r>
            <a:r>
              <a:rPr lang="de-DE" sz="2600" dirty="0" err="1"/>
              <a:t>confidence</a:t>
            </a:r>
            <a:r>
              <a:rPr lang="de-DE" sz="2600" dirty="0"/>
              <a:t> </a:t>
            </a:r>
            <a:r>
              <a:rPr lang="de-DE" sz="2600" dirty="0" err="1"/>
              <a:t>values</a:t>
            </a:r>
            <a:r>
              <a:rPr lang="de-DE" sz="2600" dirty="0"/>
              <a:t> per </a:t>
            </a:r>
            <a:r>
              <a:rPr lang="de-DE" sz="2600" dirty="0" err="1"/>
              <a:t>vector</a:t>
            </a:r>
            <a:endParaRPr lang="de-DE" sz="2600" dirty="0"/>
          </a:p>
          <a:p>
            <a:pPr lvl="1"/>
            <a:r>
              <a:rPr lang="de-DE" sz="2200" dirty="0"/>
              <a:t>In </a:t>
            </a:r>
            <a:r>
              <a:rPr lang="de-DE" sz="2200" dirty="0" err="1"/>
              <a:t>this</a:t>
            </a:r>
            <a:r>
              <a:rPr lang="de-DE" sz="2200" dirty="0"/>
              <a:t> </a:t>
            </a:r>
            <a:r>
              <a:rPr lang="de-DE" sz="2200" dirty="0" err="1"/>
              <a:t>case</a:t>
            </a:r>
            <a:r>
              <a:rPr lang="de-DE" sz="2200" dirty="0"/>
              <a:t> a </a:t>
            </a:r>
            <a:r>
              <a:rPr lang="de-DE" sz="2200" dirty="0" err="1"/>
              <a:t>guess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correct</a:t>
            </a:r>
            <a:r>
              <a:rPr lang="de-DE" sz="2200" dirty="0"/>
              <a:t>, </a:t>
            </a:r>
            <a:r>
              <a:rPr lang="de-DE" sz="2200" dirty="0" err="1"/>
              <a:t>if</a:t>
            </a:r>
            <a:r>
              <a:rPr lang="de-DE" sz="2200" dirty="0"/>
              <a:t> </a:t>
            </a:r>
            <a:r>
              <a:rPr lang="de-DE" sz="2200" dirty="0" err="1"/>
              <a:t>true</a:t>
            </a:r>
            <a:r>
              <a:rPr lang="de-DE" sz="2200" dirty="0"/>
              <a:t> </a:t>
            </a:r>
            <a:r>
              <a:rPr lang="de-DE" sz="2200" dirty="0" err="1"/>
              <a:t>class</a:t>
            </a:r>
            <a:r>
              <a:rPr lang="de-DE" sz="2200" dirty="0"/>
              <a:t> </a:t>
            </a:r>
            <a:r>
              <a:rPr lang="de-DE" sz="2200" dirty="0" err="1"/>
              <a:t>is</a:t>
            </a:r>
            <a:r>
              <a:rPr lang="de-DE" sz="2200" dirty="0"/>
              <a:t> </a:t>
            </a:r>
            <a:r>
              <a:rPr lang="de-DE" sz="2200" dirty="0" err="1"/>
              <a:t>one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chosen</a:t>
            </a:r>
            <a:r>
              <a:rPr lang="de-DE" sz="2200" dirty="0"/>
              <a:t> </a:t>
            </a:r>
            <a:r>
              <a:rPr lang="de-DE" sz="2200" dirty="0" err="1"/>
              <a:t>classes</a:t>
            </a:r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650645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Semantic segmentation: assign a class label to each pixel</a:t>
            </a:r>
          </a:p>
          <a:p>
            <a:pPr lvl="1"/>
            <a:r>
              <a:rPr lang="en-US" dirty="0"/>
              <a:t>Does not distinguish between different instances of the same class</a:t>
            </a:r>
          </a:p>
          <a:p>
            <a:pPr lvl="2"/>
            <a:r>
              <a:rPr lang="en-US" dirty="0"/>
              <a:t>Example: All cars are labeled as "car" regardless of how many there are</a:t>
            </a:r>
          </a:p>
          <a:p>
            <a:pPr lvl="1"/>
            <a:r>
              <a:rPr lang="en-US" dirty="0"/>
              <a:t>CNN approaches:</a:t>
            </a:r>
          </a:p>
          <a:p>
            <a:pPr lvl="2"/>
            <a:r>
              <a:rPr lang="en-US" dirty="0"/>
              <a:t>FCN (Fully Convolutional Networks) (2015)</a:t>
            </a:r>
          </a:p>
          <a:p>
            <a:pPr lvl="2"/>
            <a:r>
              <a:rPr lang="en-US" dirty="0"/>
              <a:t>U-NET (2015)</a:t>
            </a:r>
          </a:p>
          <a:p>
            <a:pPr lvl="2"/>
            <a:r>
              <a:rPr lang="en-US" dirty="0" err="1"/>
              <a:t>DeepLab</a:t>
            </a:r>
            <a:r>
              <a:rPr lang="en-US" dirty="0"/>
              <a:t> (2017)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FCBF37-4468-4D44-38E6-88350ABCE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390" y="1825625"/>
            <a:ext cx="5032410" cy="378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2C1F0-50DA-2850-7ED7-6CFC9A29381A}"/>
              </a:ext>
            </a:extLst>
          </p:cNvPr>
          <p:cNvSpPr txBox="1"/>
          <p:nvPr/>
        </p:nvSpPr>
        <p:spPr>
          <a:xfrm>
            <a:off x="6321389" y="5678906"/>
            <a:ext cx="5032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https://raw.githubusercontent.com/oseledets/dl2024/8d739d06892c9cc71f198c1c478d51b4a6801866/lectures/lecture-4/semantic-seg.png</a:t>
            </a:r>
            <a:r>
              <a:rPr lang="en-US" sz="800" dirty="0"/>
              <a:t> 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1600657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FCN (Fully Convolutional Networks) (2015)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First end-to-end trainable CNN for semantic segmentation</a:t>
            </a:r>
          </a:p>
          <a:p>
            <a:pPr lvl="2"/>
            <a:r>
              <a:rPr lang="en-US" dirty="0"/>
              <a:t>Replaces fully connected layers with convolutional layers</a:t>
            </a:r>
          </a:p>
          <a:p>
            <a:pPr lvl="2"/>
            <a:r>
              <a:rPr lang="en-US" dirty="0"/>
              <a:t>Introduces skip connections to combine coarse and fine features</a:t>
            </a:r>
          </a:p>
          <a:p>
            <a:pPr lvl="2"/>
            <a:r>
              <a:rPr lang="en-US" dirty="0"/>
              <a:t>First to achieve pixel-wise prediction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VGG-16 backbone with fully convolutional layers</a:t>
            </a:r>
          </a:p>
          <a:p>
            <a:pPr lvl="2"/>
            <a:r>
              <a:rPr lang="en-US" dirty="0"/>
              <a:t>Skip connections from early layers</a:t>
            </a:r>
          </a:p>
          <a:p>
            <a:pPr lvl="2"/>
            <a:r>
              <a:rPr lang="en-US" dirty="0"/>
              <a:t>Transposed convolution for </a:t>
            </a:r>
            <a:r>
              <a:rPr lang="en-US" dirty="0" err="1"/>
              <a:t>upsampling</a:t>
            </a:r>
            <a:endParaRPr lang="en-US" dirty="0"/>
          </a:p>
          <a:p>
            <a:pPr lvl="1"/>
            <a:r>
              <a:rPr lang="en-US" dirty="0"/>
              <a:t>Training: Uses pixel-wise cross-entropy loss</a:t>
            </a:r>
          </a:p>
          <a:p>
            <a:pPr lvl="1"/>
            <a:r>
              <a:rPr lang="en-US" dirty="0">
                <a:hlinkClick r:id="rId2"/>
              </a:rPr>
              <a:t>https://arxiv.org/abs/1411.4038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0923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FCN (Fully Convolutional Networks) (2015)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D8210-C562-FA73-8188-EDD271330E8D}"/>
              </a:ext>
            </a:extLst>
          </p:cNvPr>
          <p:cNvSpPr txBox="1"/>
          <p:nvPr/>
        </p:nvSpPr>
        <p:spPr>
          <a:xfrm>
            <a:off x="4982073" y="6311900"/>
            <a:ext cx="2227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https://arxiv.org/abs/1411.4038</a:t>
            </a:r>
            <a:r>
              <a:rPr lang="en-US" sz="1200" dirty="0"/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2B760A-45E3-044A-6585-348F9D5E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2" y="3034356"/>
            <a:ext cx="5410200" cy="32131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AB3311-C9A2-3E88-32FF-FDDC5D122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2862263"/>
            <a:ext cx="5232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3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U-Net (2015)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Symmetric encoder-decoder structure</a:t>
            </a:r>
          </a:p>
          <a:p>
            <a:pPr lvl="2"/>
            <a:r>
              <a:rPr lang="en-US" dirty="0"/>
              <a:t>Skip connections between encoder and decoder</a:t>
            </a:r>
          </a:p>
          <a:p>
            <a:pPr lvl="2"/>
            <a:r>
              <a:rPr lang="en-US" dirty="0"/>
              <a:t>Better handling of fine details</a:t>
            </a:r>
          </a:p>
          <a:p>
            <a:pPr lvl="2"/>
            <a:r>
              <a:rPr lang="en-US" dirty="0"/>
              <a:t>Works well with small datasets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Contracting path (encoder) captures context</a:t>
            </a:r>
          </a:p>
          <a:p>
            <a:pPr lvl="2"/>
            <a:r>
              <a:rPr lang="en-US" dirty="0"/>
              <a:t>Expanding path (decoder) enables precise localization</a:t>
            </a:r>
          </a:p>
          <a:p>
            <a:pPr lvl="2"/>
            <a:r>
              <a:rPr lang="en-US" dirty="0"/>
              <a:t>Skip connections combine local and global information</a:t>
            </a:r>
          </a:p>
          <a:p>
            <a:pPr lvl="1"/>
            <a:r>
              <a:rPr lang="en-US" dirty="0"/>
              <a:t>Training: Uses weighted cross-entropy loss for better boundary detection</a:t>
            </a:r>
          </a:p>
          <a:p>
            <a:pPr lvl="1"/>
            <a:r>
              <a:rPr lang="en-US" dirty="0">
                <a:hlinkClick r:id="rId2"/>
              </a:rPr>
              <a:t>https://arxiv.org/abs/1505.04597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246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U-Net (2015)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6E6908-5198-E064-BBA0-62FB07A8075B}"/>
              </a:ext>
            </a:extLst>
          </p:cNvPr>
          <p:cNvSpPr txBox="1"/>
          <p:nvPr/>
        </p:nvSpPr>
        <p:spPr>
          <a:xfrm>
            <a:off x="5046562" y="6331352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https://arxiv.org/abs/1505.04597</a:t>
            </a:r>
            <a:r>
              <a:rPr lang="en-US" sz="1200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118C16-234A-6BE0-2C26-90CDAFFB2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82" y="1828244"/>
            <a:ext cx="5577924" cy="448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35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DeepLab</a:t>
            </a:r>
            <a:r>
              <a:rPr lang="en-US" dirty="0"/>
              <a:t> (2017)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Introduces </a:t>
            </a:r>
            <a:r>
              <a:rPr lang="en-US" dirty="0" err="1"/>
              <a:t>atrous</a:t>
            </a:r>
            <a:r>
              <a:rPr lang="en-US" dirty="0"/>
              <a:t> convolution for larger receptive field</a:t>
            </a:r>
          </a:p>
          <a:p>
            <a:pPr lvl="2"/>
            <a:r>
              <a:rPr lang="en-US" dirty="0" err="1"/>
              <a:t>Atrous</a:t>
            </a:r>
            <a:r>
              <a:rPr lang="en-US" dirty="0"/>
              <a:t> spatial pyramid pooling (ASPP) module captures multi-scale context</a:t>
            </a:r>
          </a:p>
          <a:p>
            <a:pPr lvl="2"/>
            <a:r>
              <a:rPr lang="en-US" dirty="0"/>
              <a:t>Better handling of objects at different scales</a:t>
            </a:r>
          </a:p>
          <a:p>
            <a:pPr lvl="2"/>
            <a:r>
              <a:rPr lang="en-US" dirty="0"/>
              <a:t>Improved boundary accuracy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 err="1"/>
              <a:t>ResNet</a:t>
            </a:r>
            <a:r>
              <a:rPr lang="en-US" dirty="0"/>
              <a:t> backbone with </a:t>
            </a:r>
            <a:r>
              <a:rPr lang="en-US" dirty="0" err="1"/>
              <a:t>atrous</a:t>
            </a:r>
            <a:r>
              <a:rPr lang="en-US" dirty="0"/>
              <a:t> convolution</a:t>
            </a:r>
          </a:p>
          <a:p>
            <a:pPr lvl="2"/>
            <a:r>
              <a:rPr lang="en-US" dirty="0"/>
              <a:t>ASPP module with multiple dilation rates</a:t>
            </a:r>
          </a:p>
          <a:p>
            <a:pPr lvl="2"/>
            <a:r>
              <a:rPr lang="en-US" dirty="0"/>
              <a:t>Conditional Random Field (CRF) post-processing for refinement</a:t>
            </a:r>
          </a:p>
          <a:p>
            <a:pPr lvl="1"/>
            <a:r>
              <a:rPr lang="en-US" dirty="0"/>
              <a:t>Training: Uses cross-entropy loss with auxiliary loss</a:t>
            </a:r>
          </a:p>
          <a:p>
            <a:pPr lvl="1"/>
            <a:r>
              <a:rPr lang="en-US" dirty="0">
                <a:hlinkClick r:id="rId2"/>
              </a:rPr>
              <a:t>https://arxiv.org/abs/1606.00915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4057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DeepLab</a:t>
            </a:r>
            <a:r>
              <a:rPr lang="en-US" dirty="0"/>
              <a:t> (2017)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C3FA2-E46A-8D75-680C-D06779A98E72}"/>
              </a:ext>
            </a:extLst>
          </p:cNvPr>
          <p:cNvSpPr txBox="1"/>
          <p:nvPr/>
        </p:nvSpPr>
        <p:spPr>
          <a:xfrm>
            <a:off x="4610992" y="6346148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https://arxiv.org/abs/1606.00915</a:t>
            </a:r>
            <a:r>
              <a:rPr lang="en-US" sz="1200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EC304D-2314-054B-2157-8BEC97E6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47665"/>
            <a:ext cx="4925992" cy="40642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1B652A-72CF-F84B-0652-C60E97B6C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85" y="2271809"/>
            <a:ext cx="4503877" cy="404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Datasets:</a:t>
            </a:r>
          </a:p>
          <a:p>
            <a:pPr lvl="1"/>
            <a:r>
              <a:rPr lang="en-US" dirty="0"/>
              <a:t>PASCAL VOC (Visual Object Classes)</a:t>
            </a:r>
          </a:p>
          <a:p>
            <a:pPr lvl="2"/>
            <a:r>
              <a:rPr lang="en-US" dirty="0"/>
              <a:t>20 object classes, pixel-level annotations, includes object boundaries</a:t>
            </a:r>
          </a:p>
          <a:p>
            <a:pPr lvl="2"/>
            <a:r>
              <a:rPr lang="en-US" dirty="0">
                <a:hlinkClick r:id="rId2"/>
              </a:rPr>
              <a:t>http://host.robots.ox.ac.uk/pascal/VOC/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Cityscapes</a:t>
            </a:r>
          </a:p>
          <a:p>
            <a:pPr lvl="2"/>
            <a:r>
              <a:rPr lang="en-US" dirty="0"/>
              <a:t>Urban street scenes, 30 classes, fine and coarse annotations, includes stereo images</a:t>
            </a:r>
          </a:p>
          <a:p>
            <a:pPr lvl="2"/>
            <a:r>
              <a:rPr lang="en-US" dirty="0">
                <a:hlinkClick r:id="rId3"/>
              </a:rPr>
              <a:t>https://www.cityscapes-dataset.com/</a:t>
            </a:r>
            <a:endParaRPr lang="en-US" dirty="0"/>
          </a:p>
          <a:p>
            <a:pPr lvl="1"/>
            <a:r>
              <a:rPr lang="en-US" dirty="0"/>
              <a:t>ADE20K</a:t>
            </a:r>
          </a:p>
          <a:p>
            <a:pPr lvl="2"/>
            <a:r>
              <a:rPr lang="en-US" dirty="0"/>
              <a:t>20,000 images, 150 object categories, scene parsing annotations</a:t>
            </a:r>
          </a:p>
          <a:p>
            <a:pPr lvl="2"/>
            <a:r>
              <a:rPr lang="en-US" dirty="0">
                <a:hlinkClick r:id="rId4"/>
              </a:rPr>
              <a:t>https://groups.csail.mit.edu/vision/datasets/ADE20K/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221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Bounding box detection: find objects by means of a rectangular bounding box with a class</a:t>
            </a:r>
          </a:p>
          <a:p>
            <a:r>
              <a:rPr lang="en-US" dirty="0"/>
              <a:t>CNN approaches:</a:t>
            </a:r>
          </a:p>
          <a:p>
            <a:pPr lvl="1"/>
            <a:r>
              <a:rPr lang="en-US" dirty="0"/>
              <a:t>R-CNN Family (2014-2017)</a:t>
            </a:r>
          </a:p>
          <a:p>
            <a:pPr lvl="1"/>
            <a:r>
              <a:rPr lang="en-US" dirty="0"/>
              <a:t>YOLO (2016)</a:t>
            </a:r>
          </a:p>
          <a:p>
            <a:pPr lvl="1"/>
            <a:r>
              <a:rPr lang="en-US" dirty="0"/>
              <a:t>SSD (2016)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205DA2-D08C-A0B2-00B1-9914449D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74" y="3073053"/>
            <a:ext cx="6099859" cy="3274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66C3BB-5CA0-4B60-42D7-498E3AEF6FE0}"/>
              </a:ext>
            </a:extLst>
          </p:cNvPr>
          <p:cNvSpPr txBox="1"/>
          <p:nvPr/>
        </p:nvSpPr>
        <p:spPr>
          <a:xfrm>
            <a:off x="7394702" y="6354375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https://arxiv.org/abs/1506.01497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982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R-CNN (Region-based CNN) (2014)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First CNN-based object detector</a:t>
            </a:r>
          </a:p>
          <a:p>
            <a:pPr lvl="2"/>
            <a:r>
              <a:rPr lang="en-US" dirty="0"/>
              <a:t>Uses selective search for region proposals</a:t>
            </a:r>
          </a:p>
          <a:p>
            <a:pPr lvl="2"/>
            <a:r>
              <a:rPr lang="en-US" dirty="0"/>
              <a:t>Extracts CNN features for each region</a:t>
            </a:r>
          </a:p>
          <a:p>
            <a:pPr lvl="2"/>
            <a:r>
              <a:rPr lang="en-US" dirty="0"/>
              <a:t>Uses SVM for classification</a:t>
            </a:r>
          </a:p>
          <a:p>
            <a:pPr lvl="2"/>
            <a:r>
              <a:rPr lang="en-US" dirty="0"/>
              <a:t>Linear regression for bounding box refinement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Region proposal generation (selective search)</a:t>
            </a:r>
          </a:p>
          <a:p>
            <a:pPr lvl="2"/>
            <a:r>
              <a:rPr lang="en-US" dirty="0"/>
              <a:t>CNN feature extraction (</a:t>
            </a:r>
            <a:r>
              <a:rPr lang="en-US" dirty="0" err="1"/>
              <a:t>AlexNet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SVM classification</a:t>
            </a:r>
          </a:p>
          <a:p>
            <a:pPr lvl="2"/>
            <a:r>
              <a:rPr lang="en-US" dirty="0"/>
              <a:t>Bounding box regression</a:t>
            </a:r>
          </a:p>
          <a:p>
            <a:pPr lvl="1"/>
            <a:r>
              <a:rPr lang="en-US" dirty="0"/>
              <a:t>Limitations:</a:t>
            </a:r>
          </a:p>
          <a:p>
            <a:pPr lvl="2"/>
            <a:r>
              <a:rPr lang="en-US" dirty="0"/>
              <a:t>Slow (processes each region separately)</a:t>
            </a:r>
          </a:p>
          <a:p>
            <a:pPr lvl="2"/>
            <a:r>
              <a:rPr lang="en-US" dirty="0"/>
              <a:t>Multi-stage training</a:t>
            </a:r>
          </a:p>
          <a:p>
            <a:pPr lvl="1"/>
            <a:r>
              <a:rPr lang="en-US" dirty="0">
                <a:hlinkClick r:id="rId2"/>
              </a:rPr>
              <a:t>https://arxiv.org/abs/1311.2524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246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54D9-7D0C-9447-67E8-EA6D960A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A5CD8-68FE-CC43-80F3-93876453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Top-1 </a:t>
            </a:r>
            <a:r>
              <a:rPr lang="de-DE" dirty="0" err="1"/>
              <a:t>Accuracy</a:t>
            </a:r>
            <a:r>
              <a:rPr lang="de-DE" dirty="0"/>
              <a:t>: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matches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predicts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Image 1: "</a:t>
            </a:r>
            <a:r>
              <a:rPr lang="de-DE" dirty="0" err="1"/>
              <a:t>cat</a:t>
            </a:r>
            <a:r>
              <a:rPr lang="de-DE" dirty="0"/>
              <a:t>" (</a:t>
            </a:r>
            <a:r>
              <a:rPr lang="de-DE" dirty="0" err="1"/>
              <a:t>true</a:t>
            </a:r>
            <a:r>
              <a:rPr lang="de-DE" dirty="0"/>
              <a:t>: "</a:t>
            </a:r>
            <a:r>
              <a:rPr lang="de-DE" dirty="0" err="1"/>
              <a:t>cat</a:t>
            </a:r>
            <a:r>
              <a:rPr lang="de-DE" dirty="0"/>
              <a:t>") → </a:t>
            </a:r>
            <a:r>
              <a:rPr lang="de-DE" dirty="0" err="1"/>
              <a:t>Correct</a:t>
            </a:r>
            <a:endParaRPr lang="de-DE" dirty="0"/>
          </a:p>
          <a:p>
            <a:pPr lvl="2"/>
            <a:r>
              <a:rPr lang="de-DE" dirty="0"/>
              <a:t>Image 2: "</a:t>
            </a:r>
            <a:r>
              <a:rPr lang="de-DE" dirty="0" err="1"/>
              <a:t>dog</a:t>
            </a:r>
            <a:r>
              <a:rPr lang="de-DE" dirty="0"/>
              <a:t>" (</a:t>
            </a:r>
            <a:r>
              <a:rPr lang="de-DE" dirty="0" err="1"/>
              <a:t>true</a:t>
            </a:r>
            <a:r>
              <a:rPr lang="de-DE" dirty="0"/>
              <a:t>: "</a:t>
            </a:r>
            <a:r>
              <a:rPr lang="de-DE" dirty="0" err="1"/>
              <a:t>cat</a:t>
            </a:r>
            <a:r>
              <a:rPr lang="de-DE" dirty="0"/>
              <a:t>") → </a:t>
            </a:r>
            <a:r>
              <a:rPr lang="de-DE" dirty="0" err="1"/>
              <a:t>Incorrect</a:t>
            </a:r>
            <a:endParaRPr lang="de-DE" dirty="0"/>
          </a:p>
          <a:p>
            <a:pPr lvl="2"/>
            <a:r>
              <a:rPr lang="de-DE" dirty="0"/>
              <a:t>Image 3: "</a:t>
            </a:r>
            <a:r>
              <a:rPr lang="de-DE" dirty="0" err="1"/>
              <a:t>bird</a:t>
            </a:r>
            <a:r>
              <a:rPr lang="de-DE" dirty="0"/>
              <a:t>" (</a:t>
            </a:r>
            <a:r>
              <a:rPr lang="de-DE" dirty="0" err="1"/>
              <a:t>true</a:t>
            </a:r>
            <a:r>
              <a:rPr lang="de-DE" dirty="0"/>
              <a:t>: "</a:t>
            </a:r>
            <a:r>
              <a:rPr lang="de-DE" dirty="0" err="1"/>
              <a:t>bird</a:t>
            </a:r>
            <a:r>
              <a:rPr lang="de-DE" dirty="0"/>
              <a:t>") → </a:t>
            </a:r>
            <a:r>
              <a:rPr lang="de-DE" dirty="0" err="1"/>
              <a:t>Correct</a:t>
            </a:r>
            <a:endParaRPr lang="de-DE" dirty="0"/>
          </a:p>
          <a:p>
            <a:pPr lvl="1"/>
            <a:r>
              <a:rPr lang="de-DE" dirty="0" err="1"/>
              <a:t>Then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Top-1 </a:t>
            </a:r>
            <a:r>
              <a:rPr lang="de-DE" dirty="0" err="1"/>
              <a:t>Accuracy</a:t>
            </a:r>
            <a:r>
              <a:rPr lang="de-DE" dirty="0"/>
              <a:t> = 2/3 = 66.7%</a:t>
            </a:r>
          </a:p>
          <a:p>
            <a:r>
              <a:rPr lang="de-DE" dirty="0"/>
              <a:t>Top-K </a:t>
            </a:r>
            <a:r>
              <a:rPr lang="de-DE" dirty="0" err="1"/>
              <a:t>Accuracy</a:t>
            </a:r>
            <a:r>
              <a:rPr lang="de-DE" dirty="0"/>
              <a:t>: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 K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class</a:t>
            </a:r>
            <a:endParaRPr lang="de-DE" dirty="0"/>
          </a:p>
          <a:p>
            <a:pPr lvl="1"/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3273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Fast R-CNN (2015)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Processes entire image through CNN once</a:t>
            </a:r>
          </a:p>
          <a:p>
            <a:pPr lvl="2"/>
            <a:r>
              <a:rPr lang="en-US" dirty="0"/>
              <a:t>Uses </a:t>
            </a:r>
            <a:r>
              <a:rPr lang="en-US" dirty="0" err="1"/>
              <a:t>RoI</a:t>
            </a:r>
            <a:r>
              <a:rPr lang="en-US" dirty="0"/>
              <a:t> (Region of Interest) pooling to extract features</a:t>
            </a:r>
          </a:p>
          <a:p>
            <a:pPr lvl="2"/>
            <a:r>
              <a:rPr lang="en-US" dirty="0"/>
              <a:t>End-to-end training</a:t>
            </a:r>
          </a:p>
          <a:p>
            <a:pPr lvl="2"/>
            <a:r>
              <a:rPr lang="en-US" dirty="0"/>
              <a:t>Multi-task loss (classification + regression)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CNN backbone</a:t>
            </a:r>
          </a:p>
          <a:p>
            <a:pPr lvl="2"/>
            <a:r>
              <a:rPr lang="en-US" dirty="0" err="1"/>
              <a:t>RoI</a:t>
            </a:r>
            <a:r>
              <a:rPr lang="en-US" dirty="0"/>
              <a:t> pooling layer</a:t>
            </a:r>
          </a:p>
          <a:p>
            <a:pPr lvl="2"/>
            <a:r>
              <a:rPr lang="en-US" dirty="0"/>
              <a:t>Classification and regression heads</a:t>
            </a:r>
          </a:p>
          <a:p>
            <a:pPr lvl="1"/>
            <a:r>
              <a:rPr lang="en-US" dirty="0"/>
              <a:t>Improvements:</a:t>
            </a:r>
          </a:p>
          <a:p>
            <a:pPr lvl="2"/>
            <a:r>
              <a:rPr lang="en-US" dirty="0"/>
              <a:t>Faster training and inference</a:t>
            </a:r>
          </a:p>
          <a:p>
            <a:pPr lvl="2"/>
            <a:r>
              <a:rPr lang="en-US" dirty="0"/>
              <a:t>Better accuracy</a:t>
            </a:r>
          </a:p>
          <a:p>
            <a:pPr lvl="2"/>
            <a:r>
              <a:rPr lang="en-US" dirty="0"/>
              <a:t>Single-stage training</a:t>
            </a:r>
          </a:p>
          <a:p>
            <a:pPr lvl="1"/>
            <a:r>
              <a:rPr lang="en-US" dirty="0">
                <a:hlinkClick r:id="rId2"/>
              </a:rPr>
              <a:t>https://arxiv.org/abs/1504.08083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451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Faster R-CNN (2016)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Region Proposal Network (RPN)</a:t>
            </a:r>
          </a:p>
          <a:p>
            <a:pPr lvl="2"/>
            <a:r>
              <a:rPr lang="en-US" dirty="0"/>
              <a:t>Anchor boxes</a:t>
            </a:r>
          </a:p>
          <a:p>
            <a:pPr lvl="2"/>
            <a:r>
              <a:rPr lang="en-US" dirty="0"/>
              <a:t>Shared features between RPN and detection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CNN backbone</a:t>
            </a:r>
          </a:p>
          <a:p>
            <a:pPr lvl="2"/>
            <a:r>
              <a:rPr lang="en-US" dirty="0"/>
              <a:t>RPN for region proposals</a:t>
            </a:r>
          </a:p>
          <a:p>
            <a:pPr lvl="2"/>
            <a:r>
              <a:rPr lang="en-US" dirty="0" err="1"/>
              <a:t>RoI</a:t>
            </a:r>
            <a:r>
              <a:rPr lang="en-US" dirty="0"/>
              <a:t> pooling</a:t>
            </a:r>
          </a:p>
          <a:p>
            <a:pPr lvl="2"/>
            <a:r>
              <a:rPr lang="en-US" dirty="0"/>
              <a:t>Classification and regression heads</a:t>
            </a:r>
          </a:p>
          <a:p>
            <a:pPr lvl="1"/>
            <a:r>
              <a:rPr lang="en-US" dirty="0"/>
              <a:t>Advantages:</a:t>
            </a:r>
          </a:p>
          <a:p>
            <a:pPr lvl="2"/>
            <a:r>
              <a:rPr lang="en-US" dirty="0"/>
              <a:t>Real-time detection</a:t>
            </a:r>
          </a:p>
          <a:p>
            <a:pPr lvl="2"/>
            <a:r>
              <a:rPr lang="en-US" dirty="0"/>
              <a:t>Better accuracy</a:t>
            </a:r>
          </a:p>
          <a:p>
            <a:pPr lvl="2"/>
            <a:r>
              <a:rPr lang="en-US" dirty="0"/>
              <a:t>Fully convolutional</a:t>
            </a:r>
          </a:p>
          <a:p>
            <a:pPr lvl="1"/>
            <a:r>
              <a:rPr lang="en-US" dirty="0">
                <a:hlinkClick r:id="rId2"/>
              </a:rPr>
              <a:t>https://arxiv.org/abs/1506.01497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8092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Faster R-CNN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3D0A3-0F83-E470-319D-837542FC9F9A}"/>
              </a:ext>
            </a:extLst>
          </p:cNvPr>
          <p:cNvSpPr txBox="1"/>
          <p:nvPr/>
        </p:nvSpPr>
        <p:spPr>
          <a:xfrm>
            <a:off x="4942799" y="6215876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https://arxiv.org/abs/1506.01497</a:t>
            </a:r>
            <a:r>
              <a:rPr lang="en-US" sz="12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5DA1EB-BEF7-A95F-381B-B229733A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21" y="2310011"/>
            <a:ext cx="10006555" cy="375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78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YOLOv1 (2016)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Divides image into grid cells</a:t>
            </a:r>
          </a:p>
          <a:p>
            <a:pPr lvl="2"/>
            <a:r>
              <a:rPr lang="en-US" dirty="0"/>
              <a:t>Each cell predicts bounding boxes and classes</a:t>
            </a:r>
          </a:p>
          <a:p>
            <a:pPr lvl="2"/>
            <a:r>
              <a:rPr lang="en-US" dirty="0"/>
              <a:t>End-to-end training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24 convolutional layers</a:t>
            </a:r>
          </a:p>
          <a:p>
            <a:pPr lvl="2"/>
            <a:r>
              <a:rPr lang="en-US" dirty="0"/>
              <a:t>2 fully connected layers</a:t>
            </a:r>
          </a:p>
          <a:p>
            <a:pPr lvl="2"/>
            <a:r>
              <a:rPr lang="en-US" dirty="0"/>
              <a:t>Grid-based prediction</a:t>
            </a:r>
          </a:p>
          <a:p>
            <a:pPr lvl="1"/>
            <a:r>
              <a:rPr lang="en-US" dirty="0"/>
              <a:t>Advantages:</a:t>
            </a:r>
          </a:p>
          <a:p>
            <a:pPr lvl="2"/>
            <a:r>
              <a:rPr lang="en-US" dirty="0"/>
              <a:t>Very fast</a:t>
            </a:r>
          </a:p>
          <a:p>
            <a:pPr lvl="2"/>
            <a:r>
              <a:rPr lang="en-US" dirty="0"/>
              <a:t>Global context</a:t>
            </a:r>
          </a:p>
          <a:p>
            <a:pPr lvl="2"/>
            <a:r>
              <a:rPr lang="en-US" dirty="0"/>
              <a:t>Simple architecture</a:t>
            </a:r>
          </a:p>
          <a:p>
            <a:pPr lvl="1"/>
            <a:r>
              <a:rPr lang="en-US" dirty="0">
                <a:hlinkClick r:id="rId2"/>
              </a:rPr>
              <a:t>https://arxiv.org/abs/1506.02640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0915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YOLOv1 (You Only Look Once)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F8CF6-5CFE-610C-A738-309EAC06263C}"/>
              </a:ext>
            </a:extLst>
          </p:cNvPr>
          <p:cNvSpPr txBox="1"/>
          <p:nvPr/>
        </p:nvSpPr>
        <p:spPr>
          <a:xfrm>
            <a:off x="4247909" y="6481823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https://arxiv.org/abs/1506.02640</a:t>
            </a:r>
            <a:r>
              <a:rPr lang="en-US" sz="1200" dirty="0"/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84D7E7-3B22-401E-50EF-DD12957D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37" y="2260160"/>
            <a:ext cx="9687126" cy="40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00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YOLOv1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F8CF6-5CFE-610C-A738-309EAC06263C}"/>
              </a:ext>
            </a:extLst>
          </p:cNvPr>
          <p:cNvSpPr txBox="1"/>
          <p:nvPr/>
        </p:nvSpPr>
        <p:spPr>
          <a:xfrm>
            <a:off x="4942798" y="6492875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https://arxiv.org/abs/1506.02640</a:t>
            </a:r>
            <a:r>
              <a:rPr lang="en-US" sz="12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514E60-AE05-C86C-3DE2-D2053E862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19"/>
          <a:stretch/>
        </p:blipFill>
        <p:spPr>
          <a:xfrm>
            <a:off x="3701144" y="1390290"/>
            <a:ext cx="7897242" cy="50079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EA39F6-D11C-6FCF-5961-613487149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677" b="-225"/>
          <a:stretch/>
        </p:blipFill>
        <p:spPr>
          <a:xfrm>
            <a:off x="838199" y="5139758"/>
            <a:ext cx="5496087" cy="12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24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YOLOv2/YOLO9000 (2017)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Batch normalization</a:t>
            </a:r>
          </a:p>
          <a:p>
            <a:pPr lvl="2"/>
            <a:r>
              <a:rPr lang="en-US" dirty="0"/>
              <a:t>High resolution classifier</a:t>
            </a:r>
          </a:p>
          <a:p>
            <a:pPr lvl="2"/>
            <a:r>
              <a:rPr lang="en-US" dirty="0"/>
              <a:t>Anchor boxes</a:t>
            </a:r>
          </a:p>
          <a:p>
            <a:pPr lvl="2"/>
            <a:r>
              <a:rPr lang="en-US" dirty="0"/>
              <a:t>Multi-scale training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Darknet-19 backbone</a:t>
            </a:r>
          </a:p>
          <a:p>
            <a:pPr lvl="2"/>
            <a:r>
              <a:rPr lang="en-US" dirty="0"/>
              <a:t>Anchor box prediction</a:t>
            </a:r>
          </a:p>
          <a:p>
            <a:pPr lvl="1"/>
            <a:r>
              <a:rPr lang="en-US" dirty="0"/>
              <a:t>Improvements:</a:t>
            </a:r>
          </a:p>
          <a:p>
            <a:pPr lvl="2"/>
            <a:r>
              <a:rPr lang="en-US" dirty="0"/>
              <a:t>Better accuracy</a:t>
            </a:r>
          </a:p>
          <a:p>
            <a:pPr lvl="2"/>
            <a:r>
              <a:rPr lang="en-US" dirty="0"/>
              <a:t>Faster than YOLOv1</a:t>
            </a:r>
          </a:p>
          <a:p>
            <a:pPr lvl="2"/>
            <a:r>
              <a:rPr lang="en-US" dirty="0"/>
              <a:t>Detects 9000 classes</a:t>
            </a:r>
          </a:p>
          <a:p>
            <a:pPr lvl="1"/>
            <a:r>
              <a:rPr lang="en-US" dirty="0">
                <a:hlinkClick r:id="rId2"/>
              </a:rPr>
              <a:t>https://arxiv.org/abs/1612.08242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424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YOLOv3 (2018)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Feature pyramid network (we will see it in Instance Segmentation Task)</a:t>
            </a:r>
          </a:p>
          <a:p>
            <a:pPr lvl="2"/>
            <a:r>
              <a:rPr lang="en-US" dirty="0"/>
              <a:t>Better backbone (Darknet-53)</a:t>
            </a:r>
          </a:p>
          <a:p>
            <a:pPr lvl="2"/>
            <a:r>
              <a:rPr lang="en-US" dirty="0"/>
              <a:t>Binary cross-entropy loss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Darknet-53 backbone</a:t>
            </a:r>
          </a:p>
          <a:p>
            <a:pPr lvl="2"/>
            <a:r>
              <a:rPr lang="en-US" dirty="0"/>
              <a:t>Three detection scales</a:t>
            </a:r>
          </a:p>
          <a:p>
            <a:pPr lvl="2"/>
            <a:r>
              <a:rPr lang="en-US" dirty="0"/>
              <a:t>Feature pyramid network</a:t>
            </a:r>
          </a:p>
          <a:p>
            <a:pPr lvl="1"/>
            <a:r>
              <a:rPr lang="en-US" dirty="0"/>
              <a:t>Advantages:</a:t>
            </a:r>
          </a:p>
          <a:p>
            <a:pPr lvl="2"/>
            <a:r>
              <a:rPr lang="en-US" dirty="0"/>
              <a:t>Better small object detection</a:t>
            </a:r>
          </a:p>
          <a:p>
            <a:pPr lvl="2"/>
            <a:r>
              <a:rPr lang="en-US" dirty="0"/>
              <a:t>Improved accuracy</a:t>
            </a:r>
          </a:p>
          <a:p>
            <a:pPr lvl="2"/>
            <a:r>
              <a:rPr lang="en-US" dirty="0"/>
              <a:t>Good speed-accuracy trade-off</a:t>
            </a:r>
          </a:p>
          <a:p>
            <a:pPr lvl="1"/>
            <a:r>
              <a:rPr lang="en-US" dirty="0">
                <a:hlinkClick r:id="rId2"/>
              </a:rPr>
              <a:t>https://arxiv.org/abs/1804.02767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11613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YOLOv4 (2020)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CSPDarknet53 backbone</a:t>
            </a:r>
          </a:p>
          <a:p>
            <a:pPr lvl="2"/>
            <a:r>
              <a:rPr lang="en-US" dirty="0" err="1"/>
              <a:t>PANet</a:t>
            </a:r>
            <a:r>
              <a:rPr lang="en-US" dirty="0"/>
              <a:t> feature aggregation</a:t>
            </a:r>
          </a:p>
          <a:p>
            <a:pPr lvl="2"/>
            <a:r>
              <a:rPr lang="en-US" dirty="0"/>
              <a:t>Mosaic data augmentation</a:t>
            </a:r>
          </a:p>
          <a:p>
            <a:pPr lvl="2"/>
            <a:r>
              <a:rPr lang="en-US" dirty="0" err="1"/>
              <a:t>CIoU</a:t>
            </a:r>
            <a:r>
              <a:rPr lang="en-US" dirty="0"/>
              <a:t> loss (to improve imbalanced datasets)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CSPDarknet53 backbone</a:t>
            </a:r>
          </a:p>
          <a:p>
            <a:pPr lvl="2"/>
            <a:r>
              <a:rPr lang="en-US" dirty="0"/>
              <a:t>SPP and </a:t>
            </a:r>
            <a:r>
              <a:rPr lang="en-US" dirty="0" err="1"/>
              <a:t>PANet</a:t>
            </a:r>
            <a:r>
              <a:rPr lang="en-US" dirty="0"/>
              <a:t> modules</a:t>
            </a:r>
          </a:p>
          <a:p>
            <a:pPr lvl="2"/>
            <a:r>
              <a:rPr lang="en-US" dirty="0"/>
              <a:t>YOLOv3 head</a:t>
            </a:r>
          </a:p>
          <a:p>
            <a:pPr lvl="1"/>
            <a:r>
              <a:rPr lang="en-US" dirty="0"/>
              <a:t>Improvements:</a:t>
            </a:r>
          </a:p>
          <a:p>
            <a:pPr lvl="2"/>
            <a:r>
              <a:rPr lang="en-US" dirty="0"/>
              <a:t>Better accuracy</a:t>
            </a:r>
          </a:p>
          <a:p>
            <a:pPr lvl="2"/>
            <a:r>
              <a:rPr lang="en-US" dirty="0"/>
              <a:t>Faster training</a:t>
            </a:r>
          </a:p>
          <a:p>
            <a:pPr lvl="2"/>
            <a:r>
              <a:rPr lang="en-US" dirty="0"/>
              <a:t>More robust</a:t>
            </a:r>
          </a:p>
          <a:p>
            <a:pPr lvl="1"/>
            <a:r>
              <a:rPr lang="en-US" dirty="0">
                <a:hlinkClick r:id="rId2"/>
              </a:rPr>
              <a:t>https://arxiv.org/abs/2004.10934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8318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SSD (Single Shot </a:t>
            </a:r>
            <a:r>
              <a:rPr lang="en-US" dirty="0" err="1"/>
              <a:t>MultiBox</a:t>
            </a:r>
            <a:r>
              <a:rPr lang="en-US" dirty="0"/>
              <a:t> Detector) (2016)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Multi-scale feature maps</a:t>
            </a:r>
          </a:p>
          <a:p>
            <a:pPr lvl="2"/>
            <a:r>
              <a:rPr lang="en-US" dirty="0"/>
              <a:t>Default boxes (similar to anchor boxes)</a:t>
            </a:r>
          </a:p>
          <a:p>
            <a:pPr lvl="2"/>
            <a:r>
              <a:rPr lang="en-US" dirty="0"/>
              <a:t>Hard negative mining (takes into account negative samples incorrectly identified)</a:t>
            </a:r>
          </a:p>
          <a:p>
            <a:pPr lvl="2"/>
            <a:r>
              <a:rPr lang="en-US" dirty="0"/>
              <a:t>Data augmentation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VGG-16 backbone</a:t>
            </a:r>
          </a:p>
          <a:p>
            <a:pPr lvl="2"/>
            <a:r>
              <a:rPr lang="en-US" dirty="0"/>
              <a:t>Additional convolutional layers</a:t>
            </a:r>
          </a:p>
          <a:p>
            <a:pPr lvl="2"/>
            <a:r>
              <a:rPr lang="en-US" dirty="0"/>
              <a:t>Multi-scale prediction layers</a:t>
            </a:r>
          </a:p>
          <a:p>
            <a:pPr lvl="1"/>
            <a:r>
              <a:rPr lang="en-US" dirty="0"/>
              <a:t>Advantages:</a:t>
            </a:r>
          </a:p>
          <a:p>
            <a:pPr lvl="2"/>
            <a:r>
              <a:rPr lang="en-US" dirty="0"/>
              <a:t>Good speed-accuracy trade-off</a:t>
            </a:r>
          </a:p>
          <a:p>
            <a:pPr lvl="2"/>
            <a:r>
              <a:rPr lang="en-US" dirty="0"/>
              <a:t>Simple architecture</a:t>
            </a:r>
          </a:p>
          <a:p>
            <a:pPr lvl="2"/>
            <a:r>
              <a:rPr lang="en-US" dirty="0"/>
              <a:t>Easy to implement</a:t>
            </a:r>
          </a:p>
          <a:p>
            <a:pPr lvl="1"/>
            <a:r>
              <a:rPr lang="en-US" dirty="0">
                <a:hlinkClick r:id="rId2"/>
              </a:rPr>
              <a:t>https://arxiv.org/abs/1512.02325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455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54D9-7D0C-9447-67E8-EA6D960A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A5CD8-68FE-CC43-80F3-93876453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True Positive (TP):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(e.g.,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cats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False</a:t>
            </a:r>
            <a:r>
              <a:rPr lang="de-DE" dirty="0"/>
              <a:t> Positive (FP): </a:t>
            </a:r>
            <a:r>
              <a:rPr lang="de-DE" dirty="0" err="1"/>
              <a:t>Incorrectly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(e.g., non-</a:t>
            </a:r>
            <a:r>
              <a:rPr lang="de-DE" dirty="0" err="1"/>
              <a:t>cats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cats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False</a:t>
            </a:r>
            <a:r>
              <a:rPr lang="de-DE" dirty="0"/>
              <a:t> Negative (FN):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(e.g.,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cats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not </a:t>
            </a:r>
            <a:r>
              <a:rPr lang="de-DE" dirty="0" err="1"/>
              <a:t>detected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True Negative (TN):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rejected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(e.g.,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non-</a:t>
            </a:r>
            <a:r>
              <a:rPr lang="de-DE" dirty="0" err="1"/>
              <a:t>cats</a:t>
            </a:r>
            <a:r>
              <a:rPr lang="de-DE" dirty="0"/>
              <a:t>)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9D1BAFB-D24B-25A6-FFC7-D0D665B4835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064443"/>
          <a:ext cx="8127999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31730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0818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110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6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2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76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0375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C30B2-82C7-607D-240A-B39BF772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Detection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F50930-9095-02D6-EF8E-AB9EB68F5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SSD (2016)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06124-0FA2-2428-36CE-99A72594A6F3}"/>
              </a:ext>
            </a:extLst>
          </p:cNvPr>
          <p:cNvSpPr txBox="1"/>
          <p:nvPr/>
        </p:nvSpPr>
        <p:spPr>
          <a:xfrm>
            <a:off x="5023413" y="6551271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https://arxiv.org/abs/1512.02325</a:t>
            </a:r>
            <a:r>
              <a:rPr lang="en-US" sz="1200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51E2C9-7EE9-05D5-D3D6-88D6D225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44" y="1754835"/>
            <a:ext cx="7559599" cy="47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125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Instance segmentation: identifies and segments each object instance separately</a:t>
            </a:r>
          </a:p>
          <a:p>
            <a:pPr lvl="1"/>
            <a:r>
              <a:rPr lang="en-US" dirty="0"/>
              <a:t>Distinguishes between different instances of the same class</a:t>
            </a:r>
          </a:p>
          <a:p>
            <a:pPr lvl="2"/>
            <a:r>
              <a:rPr lang="en-US" dirty="0"/>
              <a:t>Each car gets a unique label (car1, car2, etc.)</a:t>
            </a:r>
          </a:p>
          <a:p>
            <a:pPr lvl="2"/>
            <a:r>
              <a:rPr lang="en-US" dirty="0"/>
              <a:t>Each person gets a unique label (person1, person2, etc.)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652A1-3DB6-ADF1-E00E-F24AA6703B5E}"/>
              </a:ext>
            </a:extLst>
          </p:cNvPr>
          <p:cNvSpPr txBox="1"/>
          <p:nvPr/>
        </p:nvSpPr>
        <p:spPr>
          <a:xfrm>
            <a:off x="3172764" y="6211165"/>
            <a:ext cx="5846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2"/>
              </a:rPr>
              <a:t>https://raw.githubusercontent.com/oseledets/dl2024/8d739d06892c9cc71f198c1c478d51b4a6801866/lectures/lecture-4/instance.png</a:t>
            </a:r>
            <a:r>
              <a:rPr lang="en-US" sz="800" dirty="0"/>
              <a:t> </a:t>
            </a:r>
            <a:endParaRPr lang="ru-RU" sz="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9B8DAD-739E-69E8-1A40-17D6E920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08" y="3831220"/>
            <a:ext cx="7998984" cy="234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93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Instance segmentation: identifies and segments each object instance separately</a:t>
            </a:r>
          </a:p>
          <a:p>
            <a:pPr lvl="1"/>
            <a:r>
              <a:rPr lang="en-US" dirty="0"/>
              <a:t>Distinguishes between different instances of the same class</a:t>
            </a:r>
          </a:p>
          <a:p>
            <a:pPr lvl="2"/>
            <a:r>
              <a:rPr lang="en-US" dirty="0"/>
              <a:t>Each car gets a unique label (car1, car2, etc.)</a:t>
            </a:r>
          </a:p>
          <a:p>
            <a:pPr lvl="2"/>
            <a:r>
              <a:rPr lang="en-US" dirty="0"/>
              <a:t>Each person gets a unique label (person1, person2, etc.)</a:t>
            </a:r>
          </a:p>
          <a:p>
            <a:pPr lvl="1"/>
            <a:r>
              <a:rPr lang="en-US" dirty="0"/>
              <a:t>CNN approaches:</a:t>
            </a:r>
          </a:p>
          <a:p>
            <a:pPr lvl="2"/>
            <a:r>
              <a:rPr lang="en-US" dirty="0"/>
              <a:t>Mask R-CNN (2017)</a:t>
            </a:r>
          </a:p>
          <a:p>
            <a:pPr lvl="2"/>
            <a:r>
              <a:rPr lang="en-US" dirty="0"/>
              <a:t>YOLACT (2019)</a:t>
            </a:r>
          </a:p>
        </p:txBody>
      </p:sp>
    </p:spTree>
    <p:extLst>
      <p:ext uri="{BB962C8B-B14F-4D97-AF65-F5344CB8AC3E}">
        <p14:creationId xmlns:p14="http://schemas.microsoft.com/office/powerpoint/2010/main" val="1983687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Mask R-CNN (2017)</a:t>
            </a:r>
          </a:p>
          <a:p>
            <a:pPr lvl="1"/>
            <a:r>
              <a:rPr lang="en-US" dirty="0"/>
              <a:t>Approach: Extends Faster R-CNN with mask prediction branch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Adds parallel mask branch to object detection</a:t>
            </a:r>
          </a:p>
          <a:p>
            <a:pPr lvl="2"/>
            <a:r>
              <a:rPr lang="en-US" dirty="0"/>
              <a:t>Uses </a:t>
            </a:r>
            <a:r>
              <a:rPr lang="en-US" dirty="0" err="1"/>
              <a:t>RoIAlign</a:t>
            </a:r>
            <a:r>
              <a:rPr lang="en-US" dirty="0"/>
              <a:t> (</a:t>
            </a:r>
            <a:r>
              <a:rPr lang="en-US" dirty="0" err="1"/>
              <a:t>RoI</a:t>
            </a:r>
            <a:r>
              <a:rPr lang="en-US" dirty="0"/>
              <a:t> for Region of Interest) layer for better mask accuracy</a:t>
            </a:r>
          </a:p>
          <a:p>
            <a:pPr lvl="2"/>
            <a:r>
              <a:rPr lang="en-US" dirty="0"/>
              <a:t>Handles both detection and segmentation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 err="1"/>
              <a:t>ResNet</a:t>
            </a:r>
            <a:r>
              <a:rPr lang="en-US" dirty="0"/>
              <a:t> and FPN (Feature Pyramid Network) backbones</a:t>
            </a:r>
          </a:p>
          <a:p>
            <a:pPr lvl="2"/>
            <a:r>
              <a:rPr lang="en-US" dirty="0"/>
              <a:t>Region Proposal Network (RPN)</a:t>
            </a:r>
          </a:p>
          <a:p>
            <a:pPr lvl="2"/>
            <a:r>
              <a:rPr lang="en-US" dirty="0"/>
              <a:t>Mask prediction branch</a:t>
            </a:r>
            <a:endParaRPr lang="ru-RU" dirty="0"/>
          </a:p>
          <a:p>
            <a:pPr lvl="1"/>
            <a:r>
              <a:rPr lang="en-US" dirty="0"/>
              <a:t>Training: Multi-task loss (classification, box regression, mask)</a:t>
            </a:r>
            <a:endParaRPr lang="ru-RU" dirty="0"/>
          </a:p>
          <a:p>
            <a:pPr lvl="1"/>
            <a:r>
              <a:rPr lang="en-US" dirty="0">
                <a:hlinkClick r:id="rId2"/>
              </a:rPr>
              <a:t>https://arxiv.org/abs/1703.06870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42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Mask R-CNN (2017)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F1539-C734-3031-DB58-4B8998678439}"/>
              </a:ext>
            </a:extLst>
          </p:cNvPr>
          <p:cNvSpPr txBox="1"/>
          <p:nvPr/>
        </p:nvSpPr>
        <p:spPr>
          <a:xfrm>
            <a:off x="5139159" y="6493397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https://arxiv.org/abs/1703.06870</a:t>
            </a:r>
            <a:r>
              <a:rPr lang="ru-RU" sz="1200" dirty="0"/>
              <a:t> </a:t>
            </a:r>
            <a:endParaRPr lang="en-US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7487E3-72AF-8EC7-0C7C-F66A3B29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99402"/>
            <a:ext cx="4588879" cy="401249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87DB7D-EED1-E048-B772-210512395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79" y="2843805"/>
            <a:ext cx="6043432" cy="292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32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YOLACT (2019)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First real-time instance segmentation model</a:t>
            </a:r>
          </a:p>
          <a:p>
            <a:pPr lvl="2"/>
            <a:r>
              <a:rPr lang="en-US" dirty="0"/>
              <a:t>Uses prototype masks and mask coefficients</a:t>
            </a:r>
          </a:p>
          <a:p>
            <a:pPr lvl="2"/>
            <a:r>
              <a:rPr lang="en-US" dirty="0"/>
              <a:t>Fast inference speed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Any convolutional backbone network</a:t>
            </a:r>
          </a:p>
          <a:p>
            <a:pPr lvl="2"/>
            <a:r>
              <a:rPr lang="en-US" dirty="0"/>
              <a:t>Prototype generation branch</a:t>
            </a:r>
          </a:p>
          <a:p>
            <a:pPr lvl="2"/>
            <a:r>
              <a:rPr lang="en-US" dirty="0"/>
              <a:t>Mask coefficient prediction</a:t>
            </a:r>
          </a:p>
          <a:p>
            <a:pPr lvl="1"/>
            <a:r>
              <a:rPr lang="en-US" dirty="0"/>
              <a:t>Training: Uses combination of classification and mask losses</a:t>
            </a:r>
          </a:p>
          <a:p>
            <a:pPr lvl="1"/>
            <a:r>
              <a:rPr lang="en-US" dirty="0">
                <a:hlinkClick r:id="rId2"/>
              </a:rPr>
              <a:t>https://arxiv.org/abs/1904.02689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03866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YOLACT (2019)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66FC1-9477-A448-DF32-1E73F2179725}"/>
              </a:ext>
            </a:extLst>
          </p:cNvPr>
          <p:cNvSpPr txBox="1"/>
          <p:nvPr/>
        </p:nvSpPr>
        <p:spPr>
          <a:xfrm>
            <a:off x="5694190" y="6143590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https://arxiv.org/abs/1904.02689</a:t>
            </a:r>
            <a:r>
              <a:rPr lang="en-US" sz="1200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29223A-9536-459A-6FB3-439554314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9" y="2683767"/>
            <a:ext cx="6701822" cy="28880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F43404-FB88-1F17-2DE4-7FEC80E52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557" y="2231795"/>
            <a:ext cx="4506409" cy="37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88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9EF85-2868-F8B4-E7B9-6BE95B90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Segmentation Task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512D5A-755C-ABC1-4264-55B99BB7F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Datasets:</a:t>
            </a:r>
          </a:p>
          <a:p>
            <a:pPr lvl="1"/>
            <a:r>
              <a:rPr lang="en-US" dirty="0"/>
              <a:t>COCO (Common Objects in Context)</a:t>
            </a:r>
          </a:p>
          <a:p>
            <a:pPr lvl="2"/>
            <a:r>
              <a:rPr lang="en-US" dirty="0"/>
              <a:t>330,000 images</a:t>
            </a:r>
          </a:p>
          <a:p>
            <a:pPr lvl="2"/>
            <a:r>
              <a:rPr lang="en-US" dirty="0"/>
              <a:t>80 object categories</a:t>
            </a:r>
          </a:p>
          <a:p>
            <a:pPr lvl="2"/>
            <a:r>
              <a:rPr lang="en-US" dirty="0"/>
              <a:t>Instance-level annotations</a:t>
            </a:r>
          </a:p>
          <a:p>
            <a:pPr lvl="2"/>
            <a:r>
              <a:rPr lang="en-US" dirty="0">
                <a:hlinkClick r:id="rId2"/>
              </a:rPr>
              <a:t>https://cocodataset.org/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LVIS (Large Vocabulary Instance Segmentation)</a:t>
            </a:r>
          </a:p>
          <a:p>
            <a:pPr lvl="2"/>
            <a:r>
              <a:rPr lang="en-US" dirty="0"/>
              <a:t>1200 categories</a:t>
            </a:r>
          </a:p>
          <a:p>
            <a:pPr lvl="2"/>
            <a:r>
              <a:rPr lang="en-US" dirty="0"/>
              <a:t>Long-tailed distribution</a:t>
            </a:r>
          </a:p>
          <a:p>
            <a:pPr lvl="2"/>
            <a:r>
              <a:rPr lang="en-US" dirty="0"/>
              <a:t>High-quality instance annotations</a:t>
            </a:r>
          </a:p>
          <a:p>
            <a:pPr lvl="2"/>
            <a:r>
              <a:rPr lang="en-US" dirty="0">
                <a:hlinkClick r:id="rId3"/>
              </a:rPr>
              <a:t>https://www.lvisdataset.org/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61715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Panoptic segmentation: </a:t>
            </a:r>
            <a:r>
              <a:rPr lang="en-US" dirty="0">
                <a:latin typeface="system-ui"/>
              </a:rPr>
              <a:t>e</a:t>
            </a:r>
            <a:r>
              <a:rPr lang="en-US" b="0" i="0" u="none" strike="noStrike" dirty="0">
                <a:effectLst/>
                <a:latin typeface="system-ui"/>
              </a:rPr>
              <a:t>ach pixel in a scene is assigned a semantic label and a unique instance identifier</a:t>
            </a:r>
          </a:p>
          <a:p>
            <a:pPr algn="l"/>
            <a:r>
              <a:rPr lang="en-US" dirty="0">
                <a:latin typeface="system-ui"/>
              </a:rPr>
              <a:t>Combines semantic and instance segmentation</a:t>
            </a:r>
          </a:p>
          <a:p>
            <a:pPr algn="l"/>
            <a:r>
              <a:rPr lang="en-US" dirty="0">
                <a:latin typeface="system-ui"/>
              </a:rPr>
              <a:t>CNN approaches:</a:t>
            </a:r>
          </a:p>
          <a:p>
            <a:pPr lvl="1"/>
            <a:r>
              <a:rPr lang="en-US" dirty="0">
                <a:latin typeface="system-ui"/>
              </a:rPr>
              <a:t>Panoptic FPN (2019)</a:t>
            </a:r>
          </a:p>
          <a:p>
            <a:pPr lvl="1"/>
            <a:r>
              <a:rPr lang="en-US" dirty="0" err="1">
                <a:latin typeface="system-ui"/>
              </a:rPr>
              <a:t>UPSNet</a:t>
            </a:r>
            <a:r>
              <a:rPr lang="en-US" dirty="0">
                <a:latin typeface="system-ui"/>
              </a:rPr>
              <a:t> (</a:t>
            </a:r>
            <a:r>
              <a:rPr lang="en-US" dirty="0"/>
              <a:t>Unified Panoptic Segmentation Network) </a:t>
            </a:r>
            <a:r>
              <a:rPr lang="en-US" dirty="0">
                <a:latin typeface="system-ui"/>
              </a:rPr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15083802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Panoptic FPN (2019)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Unified architecture for both things (instance) and stuff (semantic)</a:t>
            </a:r>
          </a:p>
          <a:p>
            <a:pPr lvl="2"/>
            <a:r>
              <a:rPr lang="en-US" dirty="0"/>
              <a:t>Shared backbone for efficiency</a:t>
            </a:r>
          </a:p>
          <a:p>
            <a:pPr lvl="2"/>
            <a:r>
              <a:rPr lang="en-US" dirty="0"/>
              <a:t>Better handling of overlapping instances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FPN (Feature Pyramid Network) backbone</a:t>
            </a:r>
          </a:p>
          <a:p>
            <a:pPr lvl="2"/>
            <a:r>
              <a:rPr lang="en-US" dirty="0"/>
              <a:t>Semantic segmentation branch</a:t>
            </a:r>
          </a:p>
          <a:p>
            <a:pPr lvl="2"/>
            <a:r>
              <a:rPr lang="en-US" dirty="0"/>
              <a:t>Instance segmentation branch</a:t>
            </a:r>
          </a:p>
          <a:p>
            <a:pPr lvl="1"/>
            <a:r>
              <a:rPr lang="en-US" dirty="0"/>
              <a:t>Training: uses panoptic quality metric</a:t>
            </a:r>
          </a:p>
          <a:p>
            <a:pPr lvl="1"/>
            <a:r>
              <a:rPr lang="en-US" dirty="0">
                <a:hlinkClick r:id="rId2"/>
              </a:rPr>
              <a:t>https://arxiv.org/abs/1901.02446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14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54D9-7D0C-9447-67E8-EA6D960A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A5CD8-68FE-CC43-80F3-93876453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DE" dirty="0"/>
              <a:t>Precision</a:t>
            </a:r>
            <a:r>
              <a:rPr lang="en-US" dirty="0"/>
              <a:t> (P)</a:t>
            </a:r>
            <a:r>
              <a:rPr lang="ru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positive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positive</a:t>
            </a:r>
          </a:p>
          <a:p>
            <a:pPr lvl="1"/>
            <a:r>
              <a:rPr lang="de-DE" dirty="0"/>
              <a:t>P = TP / (TP + FP)</a:t>
            </a:r>
          </a:p>
          <a:p>
            <a:pPr lvl="1"/>
            <a:r>
              <a:rPr lang="de-DE" dirty="0"/>
              <a:t>P@K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guess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K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object</a:t>
            </a:r>
            <a:endParaRPr lang="de-DE" dirty="0"/>
          </a:p>
          <a:p>
            <a:pPr lvl="1"/>
            <a:r>
              <a:rPr lang="de-DE" dirty="0"/>
              <a:t>Minimum </a:t>
            </a:r>
            <a:r>
              <a:rPr lang="de-DE" dirty="0" err="1"/>
              <a:t>is</a:t>
            </a:r>
            <a:r>
              <a:rPr lang="de-DE" dirty="0"/>
              <a:t> 0</a:t>
            </a:r>
          </a:p>
          <a:p>
            <a:pPr lvl="1"/>
            <a:r>
              <a:rPr lang="de-DE" dirty="0"/>
              <a:t>Maximum </a:t>
            </a:r>
            <a:r>
              <a:rPr lang="de-DE" dirty="0" err="1"/>
              <a:t>is</a:t>
            </a:r>
            <a:r>
              <a:rPr lang="de-DE" dirty="0"/>
              <a:t> 1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better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9D1BAFB-D24B-25A6-FFC7-D0D665B4835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064443"/>
          <a:ext cx="8127999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31730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0818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110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6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2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76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970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Panoptic FPN (2019)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04744-926D-0178-CBC1-3841A0E020C5}"/>
              </a:ext>
            </a:extLst>
          </p:cNvPr>
          <p:cNvSpPr txBox="1"/>
          <p:nvPr/>
        </p:nvSpPr>
        <p:spPr>
          <a:xfrm>
            <a:off x="5023413" y="6551271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https://arxiv.org/abs/1901.02446</a:t>
            </a:r>
            <a:r>
              <a:rPr lang="en-US" sz="1200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7C7FDB-515E-BB11-18FF-09F515E17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870521"/>
            <a:ext cx="4795512" cy="33064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5799BF-C68A-41E0-4FD0-F09287BFC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9123"/>
            <a:ext cx="4453777" cy="485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29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UPSNet</a:t>
            </a:r>
            <a:r>
              <a:rPr lang="en-US" dirty="0"/>
              <a:t> (Unified Panoptic Segmentation Network) (2019)</a:t>
            </a:r>
          </a:p>
          <a:p>
            <a:pPr lvl="1"/>
            <a:r>
              <a:rPr lang="en-US" dirty="0"/>
              <a:t>Key Innovations:</a:t>
            </a:r>
          </a:p>
          <a:p>
            <a:pPr lvl="2"/>
            <a:r>
              <a:rPr lang="en-US" dirty="0"/>
              <a:t>Better handling of overlapping regions</a:t>
            </a:r>
          </a:p>
          <a:p>
            <a:pPr lvl="2"/>
            <a:r>
              <a:rPr lang="en-US" dirty="0"/>
              <a:t>Improved instance segmentation</a:t>
            </a:r>
          </a:p>
          <a:p>
            <a:pPr lvl="1"/>
            <a:r>
              <a:rPr lang="en-US" dirty="0"/>
              <a:t>Architecture:</a:t>
            </a:r>
          </a:p>
          <a:p>
            <a:pPr lvl="2"/>
            <a:r>
              <a:rPr lang="en-US" dirty="0"/>
              <a:t>Shared feature extractor</a:t>
            </a:r>
          </a:p>
          <a:p>
            <a:pPr lvl="2"/>
            <a:r>
              <a:rPr lang="en-US" dirty="0"/>
              <a:t>Semantic head</a:t>
            </a:r>
          </a:p>
          <a:p>
            <a:pPr lvl="2"/>
            <a:r>
              <a:rPr lang="en-US" dirty="0"/>
              <a:t>Instance head</a:t>
            </a:r>
          </a:p>
          <a:p>
            <a:pPr lvl="2"/>
            <a:r>
              <a:rPr lang="en-US" dirty="0"/>
              <a:t>Panoptic head</a:t>
            </a:r>
          </a:p>
          <a:p>
            <a:pPr lvl="1"/>
            <a:r>
              <a:rPr lang="en-US" dirty="0"/>
              <a:t>Training: Uses panoptic segmentation loss</a:t>
            </a:r>
          </a:p>
          <a:p>
            <a:pPr lvl="1"/>
            <a:r>
              <a:rPr lang="en-US" dirty="0">
                <a:hlinkClick r:id="rId2"/>
              </a:rPr>
              <a:t>https://arxiv.org/abs/1901.03784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0502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UPSNet</a:t>
            </a:r>
            <a:r>
              <a:rPr lang="en-US" dirty="0"/>
              <a:t> (Unified Panoptic Segmentation Network) (2019)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D1D83-F817-F5BB-D1F2-41B4F6002513}"/>
              </a:ext>
            </a:extLst>
          </p:cNvPr>
          <p:cNvSpPr txBox="1"/>
          <p:nvPr/>
        </p:nvSpPr>
        <p:spPr>
          <a:xfrm>
            <a:off x="4467827" y="5899964"/>
            <a:ext cx="2306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https://arxiv.org/abs/1901.03784</a:t>
            </a:r>
            <a:r>
              <a:rPr lang="en-US" sz="1200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ADD9BA-DA73-7541-E74E-699EFE384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8" y="2932816"/>
            <a:ext cx="7772400" cy="28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773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C39556-1C37-BF66-57ED-A0E9F1F2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Panoptic Segmentation Task</a:t>
            </a:r>
            <a:endParaRPr lang="ru-DE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9BFAB1-75EE-4F71-BA49-7016008FE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Datasets:</a:t>
            </a:r>
          </a:p>
          <a:p>
            <a:pPr lvl="1"/>
            <a:r>
              <a:rPr lang="en-US" dirty="0"/>
              <a:t>COCO Panoptic</a:t>
            </a:r>
          </a:p>
          <a:p>
            <a:pPr lvl="2"/>
            <a:r>
              <a:rPr lang="en-US" dirty="0"/>
              <a:t>Extension of COCO dataset</a:t>
            </a:r>
          </a:p>
          <a:p>
            <a:pPr lvl="2"/>
            <a:r>
              <a:rPr lang="en-US" dirty="0"/>
              <a:t>Panoptic annotations</a:t>
            </a:r>
          </a:p>
          <a:p>
            <a:pPr lvl="2"/>
            <a:r>
              <a:rPr lang="en-US" dirty="0"/>
              <a:t>Both things and stuff categories</a:t>
            </a:r>
          </a:p>
          <a:p>
            <a:pPr lvl="2"/>
            <a:r>
              <a:rPr lang="en-US" dirty="0">
                <a:hlinkClick r:id="rId2"/>
              </a:rPr>
              <a:t>https://cocodataset.org/#panoptic-2019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Mapillary</a:t>
            </a:r>
            <a:r>
              <a:rPr lang="en-US" dirty="0"/>
              <a:t> Vistas</a:t>
            </a:r>
          </a:p>
          <a:p>
            <a:pPr lvl="2"/>
            <a:r>
              <a:rPr lang="en-US" dirty="0"/>
              <a:t>25,000 street-level images</a:t>
            </a:r>
          </a:p>
          <a:p>
            <a:pPr lvl="2"/>
            <a:r>
              <a:rPr lang="en-US" dirty="0"/>
              <a:t>124 object categories</a:t>
            </a:r>
          </a:p>
          <a:p>
            <a:pPr lvl="2"/>
            <a:r>
              <a:rPr lang="en-US" dirty="0"/>
              <a:t>Panoptic annotations</a:t>
            </a:r>
          </a:p>
          <a:p>
            <a:pPr lvl="2"/>
            <a:r>
              <a:rPr lang="en-US" dirty="0">
                <a:hlinkClick r:id="rId3"/>
              </a:rPr>
              <a:t>https://www.mapillary.com/dataset/vistas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409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9354D9-7D0C-9447-67E8-EA6D960A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r>
              <a:rPr lang="ru-DE"/>
              <a:t>Evaluation </a:t>
            </a:r>
            <a:r>
              <a:rPr lang="en-US" dirty="0"/>
              <a:t>M</a:t>
            </a:r>
            <a:r>
              <a:rPr lang="ru-DE"/>
              <a:t>etrics</a:t>
            </a:r>
            <a:endParaRPr lang="ru-DE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A5CD8-68FE-CC43-80F3-938764532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DE"/>
              <a:t>Precision</a:t>
            </a:r>
            <a:r>
              <a:rPr lang="en-US" dirty="0"/>
              <a:t> (P)</a:t>
            </a:r>
            <a:r>
              <a:rPr lang="ru-DE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positive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positive</a:t>
            </a:r>
          </a:p>
          <a:p>
            <a:pPr lvl="1"/>
            <a:r>
              <a:rPr lang="de-DE" dirty="0"/>
              <a:t>P = TP / (TP + FP)</a:t>
            </a:r>
          </a:p>
          <a:p>
            <a:pPr lvl="1"/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100 </a:t>
            </a:r>
            <a:r>
              <a:rPr lang="de-DE" dirty="0" err="1"/>
              <a:t>edges</a:t>
            </a:r>
            <a:r>
              <a:rPr lang="de-DE" dirty="0"/>
              <a:t> and 80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:</a:t>
            </a:r>
          </a:p>
          <a:p>
            <a:pPr lvl="2"/>
            <a:r>
              <a:rPr lang="de-DE" dirty="0"/>
              <a:t>TP = 80 (</a:t>
            </a:r>
            <a:r>
              <a:rPr lang="de-DE" dirty="0" err="1"/>
              <a:t>correctly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FP = 20 (non-</a:t>
            </a:r>
            <a:r>
              <a:rPr lang="de-DE" dirty="0" err="1"/>
              <a:t>edges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edges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P = 80 / (80 + 20) = 0.8 </a:t>
            </a:r>
            <a:r>
              <a:rPr lang="de-DE" dirty="0" err="1"/>
              <a:t>or</a:t>
            </a:r>
            <a:r>
              <a:rPr lang="de-DE" dirty="0"/>
              <a:t> 80%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9D1BAFB-D24B-25A6-FFC7-D0D665B48350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5064443"/>
          <a:ext cx="8127999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31730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0818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41110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Predicted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6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22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DE" dirty="0"/>
                        <a:t>Actual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FP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DE" dirty="0"/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576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1553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4792</Words>
  <Application>Microsoft Macintosh PowerPoint</Application>
  <PresentationFormat>Широкоэкранный</PresentationFormat>
  <Paragraphs>827</Paragraphs>
  <Slides>83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system-ui</vt:lpstr>
      <vt:lpstr>Тема Office</vt:lpstr>
      <vt:lpstr>Deep Learning</vt:lpstr>
      <vt:lpstr>Outline</vt:lpstr>
      <vt:lpstr>A short recap of a previous lecture</vt:lpstr>
      <vt:lpstr>Edge Detection Task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Classification Evaluation Metrics</vt:lpstr>
      <vt:lpstr>Edge Detection Task</vt:lpstr>
      <vt:lpstr>Edge Detection Task</vt:lpstr>
      <vt:lpstr>Edge Detection Task</vt:lpstr>
      <vt:lpstr>Edge Detection Task</vt:lpstr>
      <vt:lpstr>Edge Detection Task</vt:lpstr>
      <vt:lpstr>Edge Detection Task</vt:lpstr>
      <vt:lpstr>Edge Detection Task</vt:lpstr>
      <vt:lpstr>Denoising Task</vt:lpstr>
      <vt:lpstr>Image Enhancement Evaluation Metrics</vt:lpstr>
      <vt:lpstr>Image Enhancement Evaluation Metrics</vt:lpstr>
      <vt:lpstr>Denoising Task</vt:lpstr>
      <vt:lpstr>Denoising Task</vt:lpstr>
      <vt:lpstr>Denoising Task</vt:lpstr>
      <vt:lpstr>Denoising Task</vt:lpstr>
      <vt:lpstr>Denoising Task</vt:lpstr>
      <vt:lpstr>Denoising Task</vt:lpstr>
      <vt:lpstr>Denoising Task</vt:lpstr>
      <vt:lpstr>Denoising Task</vt:lpstr>
      <vt:lpstr>Denoising Task</vt:lpstr>
      <vt:lpstr>Super-Resolution Task</vt:lpstr>
      <vt:lpstr>Super-Resolution Task</vt:lpstr>
      <vt:lpstr>Super-Resolution Task</vt:lpstr>
      <vt:lpstr>Super-Resolution Task</vt:lpstr>
      <vt:lpstr>Super-Resolution Task</vt:lpstr>
      <vt:lpstr>Super-Resolution Task</vt:lpstr>
      <vt:lpstr>Super-Resolution Task</vt:lpstr>
      <vt:lpstr>Segmentation Task</vt:lpstr>
      <vt:lpstr>Segmentation Evaluation metrics</vt:lpstr>
      <vt:lpstr>Segmentation Evaluation metrics</vt:lpstr>
      <vt:lpstr>Segmentation Tasks</vt:lpstr>
      <vt:lpstr>Semantic Segmentation Task</vt:lpstr>
      <vt:lpstr>Semantic Segmentation Task</vt:lpstr>
      <vt:lpstr>Semantic Segmentation Task</vt:lpstr>
      <vt:lpstr>Semantic Segmentation Task</vt:lpstr>
      <vt:lpstr>Semantic Segmentation Task</vt:lpstr>
      <vt:lpstr>Semantic Segmentation Task</vt:lpstr>
      <vt:lpstr>Semantic Segmentation Task</vt:lpstr>
      <vt:lpstr>Semantic Segmentation Task</vt:lpstr>
      <vt:lpstr>Bounding Box Detection Task</vt:lpstr>
      <vt:lpstr>Bounding Box Detection Task</vt:lpstr>
      <vt:lpstr>Bounding Box Detection Task</vt:lpstr>
      <vt:lpstr>Bounding Box Detection Task</vt:lpstr>
      <vt:lpstr>Bounding Box Detection Task</vt:lpstr>
      <vt:lpstr>Bounding Box Detection Task</vt:lpstr>
      <vt:lpstr>Bounding Box Detection Task</vt:lpstr>
      <vt:lpstr>Bounding Box Detection Task</vt:lpstr>
      <vt:lpstr>Bounding Box Detection Task</vt:lpstr>
      <vt:lpstr>Bounding Box Detection Task</vt:lpstr>
      <vt:lpstr>Bounding Box Detection Task</vt:lpstr>
      <vt:lpstr>Bounding Box Detection Task</vt:lpstr>
      <vt:lpstr>Bounding Box Detection Task</vt:lpstr>
      <vt:lpstr>Instance Segmentation Task</vt:lpstr>
      <vt:lpstr>Instance Segmentation Task</vt:lpstr>
      <vt:lpstr>Instance Segmentation Task</vt:lpstr>
      <vt:lpstr>Instance Segmentation Task</vt:lpstr>
      <vt:lpstr>Instance Segmentation Task</vt:lpstr>
      <vt:lpstr>Instance Segmentation Task</vt:lpstr>
      <vt:lpstr>Instance Segmentation Task</vt:lpstr>
      <vt:lpstr>Panoptic Segmentation Task</vt:lpstr>
      <vt:lpstr>Panoptic Segmentation Task</vt:lpstr>
      <vt:lpstr>Panoptic Segmentation Task</vt:lpstr>
      <vt:lpstr>Panoptic Segmentation Task</vt:lpstr>
      <vt:lpstr>Panoptic Segmentation Task</vt:lpstr>
      <vt:lpstr>Panoptic Segmentation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Aleksandr Mikhalev</cp:lastModifiedBy>
  <cp:revision>435</cp:revision>
  <dcterms:created xsi:type="dcterms:W3CDTF">2025-04-04T12:51:12Z</dcterms:created>
  <dcterms:modified xsi:type="dcterms:W3CDTF">2025-04-07T11:04:25Z</dcterms:modified>
</cp:coreProperties>
</file>